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8.svg" ContentType="image/svg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</p:sldIdLst>
  <p:sldSz cx="43891200" cy="21945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22F"/>
    <a:srgbClr val="4874CB"/>
    <a:srgbClr val="CF495F"/>
    <a:srgbClr val="FFFFFF"/>
    <a:srgbClr val="30C0B4"/>
    <a:srgbClr val="A9E9E4"/>
    <a:srgbClr val="F5B7BF"/>
    <a:srgbClr val="FCE6D5"/>
    <a:srgbClr val="1E3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78"/>
  </p:normalViewPr>
  <p:slideViewPr>
    <p:cSldViewPr snapToGrid="0">
      <p:cViewPr varScale="1">
        <p:scale>
          <a:sx n="36" d="100"/>
          <a:sy n="36" d="100"/>
        </p:scale>
        <p:origin x="76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5860" b="0" strike="noStrike" spc="-1">
                <a:solidFill>
                  <a:srgbClr val="000000"/>
                </a:solidFill>
                <a:latin typeface="Arial" panose="020B0604020202090204"/>
              </a:rPr>
              <a:t>Click to move the slide</a:t>
            </a:r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 panose="020B0604020202090204"/>
              </a:rPr>
              <a:t>Click to edit the notes format</a:t>
            </a:r>
            <a:endParaRPr lang="en-US" sz="2000" b="0" strike="noStrike" spc="-1">
              <a:latin typeface="Arial" panose="020B0604020202090204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 panose="02020503050405090304"/>
              </a:rPr>
              <a:t>&lt;header&gt;</a:t>
            </a:r>
            <a:endParaRPr lang="en-US" sz="1400" b="0" strike="noStrike" spc="-1">
              <a:latin typeface="Times New Roman" panose="02020503050405090304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 panose="02020503050405090304"/>
              </a:rPr>
              <a:t>&lt;date/time&gt;</a:t>
            </a:r>
            <a:endParaRPr lang="en-US" sz="1400" b="0" strike="noStrike" spc="-1">
              <a:latin typeface="Times New Roman" panose="02020503050405090304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 panose="02020503050405090304"/>
              </a:rPr>
              <a:t>&lt;footer&gt;</a:t>
            </a:r>
            <a:endParaRPr lang="en-US" sz="1400" b="0" strike="noStrike" spc="-1">
              <a:latin typeface="Times New Roman" panose="02020503050405090304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24770EC-B5C9-452E-86AE-6AAC76C5DAD9}" type="slidenum">
              <a:rPr lang="en-US" sz="1400" b="0" strike="noStrike" spc="-1">
                <a:latin typeface="Times New Roman" panose="02020503050405090304"/>
              </a:rPr>
            </a:fld>
            <a:endParaRPr lang="en-US" sz="1400" b="0" strike="noStrike" spc="-1">
              <a:latin typeface="Times New Roman" panose="0202050305040509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  <a:prstGeom prst="rect">
            <a:avLst/>
          </a:prstGeom>
        </p:spPr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 panose="020B0604020202090204"/>
            </a:endParaRPr>
          </a:p>
        </p:txBody>
      </p:sp>
      <p:sp>
        <p:nvSpPr>
          <p:cNvPr id="6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70D6E0E-BCF7-48F4-8CE7-CBC3B6DB5F15}" type="slidenum">
              <a:rPr lang="en-US" sz="12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</a:fld>
            <a:endParaRPr lang="en-US" sz="1200" b="0" strike="noStrike" spc="-1">
              <a:latin typeface="Times New Roman" panose="0202050305040509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315680" y="2926080"/>
            <a:ext cx="35277120" cy="822528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19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315680" y="11393280"/>
            <a:ext cx="35277120" cy="471168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7680" spc="20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2190240" y="2476800"/>
            <a:ext cx="39502080" cy="1754496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15680" y="7672320"/>
            <a:ext cx="35277120" cy="353664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192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4315680" y="11393280"/>
            <a:ext cx="35277120" cy="16128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768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90240" y="1946880"/>
            <a:ext cx="39489120" cy="225792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190240" y="4769280"/>
            <a:ext cx="39489120" cy="1522944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7166880" y="12314880"/>
            <a:ext cx="27967680" cy="245376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1408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7166880" y="14768640"/>
            <a:ext cx="27967680" cy="277632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57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4630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90240" y="1946880"/>
            <a:ext cx="39489120" cy="225792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2190240" y="4803840"/>
            <a:ext cx="18636480" cy="1519488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23081760" y="4803840"/>
            <a:ext cx="18636480" cy="1519488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90240" y="1946880"/>
            <a:ext cx="39489120" cy="225792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190240" y="4492800"/>
            <a:ext cx="19232640" cy="13248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64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2190240" y="5932800"/>
            <a:ext cx="19232640" cy="1406592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22448700" y="4492800"/>
            <a:ext cx="19232640" cy="13248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64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22448700" y="5932800"/>
            <a:ext cx="19232640" cy="1406592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90240" y="1946880"/>
            <a:ext cx="39489120" cy="225792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2190240" y="4976640"/>
            <a:ext cx="18839077" cy="147456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512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22861440" y="4976640"/>
            <a:ext cx="18817920" cy="147456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512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36845280" y="2926080"/>
            <a:ext cx="3758400" cy="1609344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896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3291840" y="2926080"/>
            <a:ext cx="33009120" cy="16093440"/>
          </a:xfrm>
        </p:spPr>
        <p:txBody>
          <a:bodyPr vert="eaVert" lIns="46800" tIns="46800" rIns="46800" bIns="46800"/>
          <a:lstStyle>
            <a:lvl1pPr marL="731520" indent="-731520">
              <a:spcAft>
                <a:spcPts val="1000"/>
              </a:spcAft>
              <a:defRPr spc="300"/>
            </a:lvl1pPr>
            <a:lvl2pPr marL="2194560" indent="-731520">
              <a:defRPr spc="300"/>
            </a:lvl2pPr>
            <a:lvl3pPr marL="3657600" indent="-731520">
              <a:defRPr spc="300"/>
            </a:lvl3pPr>
            <a:lvl4pPr marL="5120640" indent="-731520">
              <a:defRPr spc="300"/>
            </a:lvl4pPr>
            <a:lvl5pPr marL="6583680" indent="-73152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2190240" y="1946880"/>
            <a:ext cx="39489120" cy="225792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2190240" y="4769280"/>
            <a:ext cx="39489120" cy="1522944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2203200" y="20206080"/>
            <a:ext cx="9720000" cy="1013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14817600" y="20206080"/>
            <a:ext cx="14256000" cy="1013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31959360" y="20206080"/>
            <a:ext cx="9720000" cy="1013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3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2926080" rtl="0" eaLnBrk="1" fontAlgn="auto" latinLnBrk="0" hangingPunct="1">
        <a:lnSpc>
          <a:spcPct val="100000"/>
        </a:lnSpc>
        <a:spcBef>
          <a:spcPct val="0"/>
        </a:spcBef>
        <a:buNone/>
        <a:defRPr sz="1152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731520" indent="-731520" algn="l" defTabSz="2926080" rtl="0" eaLnBrk="1" fontAlgn="auto" latinLnBrk="0" hangingPunct="1">
        <a:lnSpc>
          <a:spcPct val="130000"/>
        </a:lnSpc>
        <a:spcBef>
          <a:spcPts val="5"/>
        </a:spcBef>
        <a:spcAft>
          <a:spcPts val="1000"/>
        </a:spcAft>
        <a:buFont typeface="Arial" panose="020B0604020202090204" pitchFamily="34" charset="0"/>
        <a:buChar char="●"/>
        <a:defRPr sz="57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2194560" indent="-731520" algn="l" defTabSz="2926080" rtl="0" eaLnBrk="1" fontAlgn="auto" latinLnBrk="0" hangingPunct="1">
        <a:lnSpc>
          <a:spcPct val="120000"/>
        </a:lnSpc>
        <a:spcBef>
          <a:spcPts val="5"/>
        </a:spcBef>
        <a:spcAft>
          <a:spcPts val="600"/>
        </a:spcAft>
        <a:buFont typeface="Arial" panose="020B0604020202090204" pitchFamily="34" charset="0"/>
        <a:buChar char="●"/>
        <a:tabLst>
          <a:tab pos="5151120" algn="l"/>
          <a:tab pos="5151120" algn="l"/>
          <a:tab pos="5151120" algn="l"/>
          <a:tab pos="5151120" algn="l"/>
        </a:tabLst>
        <a:defRPr sz="512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3657600" indent="-731520" algn="l" defTabSz="2926080" rtl="0" eaLnBrk="1" fontAlgn="auto" latinLnBrk="0" hangingPunct="1">
        <a:lnSpc>
          <a:spcPct val="120000"/>
        </a:lnSpc>
        <a:spcBef>
          <a:spcPts val="5"/>
        </a:spcBef>
        <a:spcAft>
          <a:spcPts val="600"/>
        </a:spcAft>
        <a:buFont typeface="Arial" panose="020B0604020202090204" pitchFamily="34" charset="0"/>
        <a:buChar char="●"/>
        <a:defRPr sz="512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5120640" indent="-731520" algn="l" defTabSz="2926080" rtl="0" eaLnBrk="1" fontAlgn="auto" latinLnBrk="0" hangingPunct="1">
        <a:lnSpc>
          <a:spcPct val="120000"/>
        </a:lnSpc>
        <a:spcBef>
          <a:spcPts val="5"/>
        </a:spcBef>
        <a:spcAft>
          <a:spcPts val="300"/>
        </a:spcAft>
        <a:buFont typeface="Wingdings" panose="05000000000000000000" charset="0"/>
        <a:buChar char=""/>
        <a:defRPr sz="448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6583680" indent="-731520" algn="l" defTabSz="2926080" rtl="0" eaLnBrk="1" fontAlgn="auto" latinLnBrk="0" hangingPunct="1">
        <a:lnSpc>
          <a:spcPct val="120000"/>
        </a:lnSpc>
        <a:spcBef>
          <a:spcPts val="5"/>
        </a:spcBef>
        <a:spcAft>
          <a:spcPts val="300"/>
        </a:spcAft>
        <a:buFont typeface="Arial" panose="020B0604020202090204" pitchFamily="34" charset="0"/>
        <a:buChar char="•"/>
        <a:defRPr sz="448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5"/>
        </a:spcBef>
        <a:buFont typeface="Arial" panose="020B060402020209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5"/>
        </a:spcBef>
        <a:buFont typeface="Arial" panose="020B060402020209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5"/>
        </a:spcBef>
        <a:buFont typeface="Arial" panose="020B060402020209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5"/>
        </a:spcBef>
        <a:buFont typeface="Arial" panose="020B060402020209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0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svg"/><Relationship Id="rId19" Type="http://schemas.openxmlformats.org/officeDocument/2006/relationships/image" Target="../media/image19.png"/><Relationship Id="rId18" Type="http://schemas.openxmlformats.org/officeDocument/2006/relationships/image" Target="../media/image18.sv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682240"/>
            <a:ext cx="43891200" cy="19263360"/>
          </a:xfrm>
          <a:prstGeom prst="rect">
            <a:avLst/>
          </a:prstGeom>
          <a:solidFill>
            <a:srgbClr val="1E386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342" name="矩形 341"/>
          <p:cNvSpPr/>
          <p:nvPr/>
        </p:nvSpPr>
        <p:spPr>
          <a:xfrm>
            <a:off x="14076680" y="12030710"/>
            <a:ext cx="5032375" cy="452183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en-US" altLang="zh-CN" sz="2400" b="1">
                <a:solidFill>
                  <a:schemeClr val="accent1"/>
                </a:solidFill>
                <a:latin typeface="Arial Bold" panose="020B0604020202090204" charset="0"/>
                <a:ea typeface="PingFang SC Semibold" panose="020B0400000000000000" charset="-122"/>
                <a:cs typeface="Arial Bold" panose="020B0604020202090204" charset="0"/>
                <a:sym typeface="+mn-ea"/>
              </a:rPr>
              <a:t>Primal Problem</a:t>
            </a:r>
            <a:endParaRPr lang="en-US" altLang="zh-CN" sz="2400" b="1">
              <a:solidFill>
                <a:schemeClr val="accent1"/>
              </a:solidFill>
              <a:latin typeface="Arial Bold" panose="020B0604020202090204" charset="0"/>
              <a:ea typeface="PingFang SC Semibold" panose="020B0400000000000000" charset="-122"/>
              <a:cs typeface="Arial Bold" panose="020B0604020202090204" charset="0"/>
              <a:sym typeface="+mn-ea"/>
            </a:endParaRPr>
          </a:p>
        </p:txBody>
      </p:sp>
      <p:sp>
        <p:nvSpPr>
          <p:cNvPr id="47" name="TextShape 1"/>
          <p:cNvSpPr txBox="1"/>
          <p:nvPr/>
        </p:nvSpPr>
        <p:spPr>
          <a:xfrm>
            <a:off x="4754520" y="604800"/>
            <a:ext cx="34470720" cy="207756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5400" b="1">
                <a:solidFill>
                  <a:srgbClr val="004990"/>
                </a:solidFill>
                <a:latin typeface="Arial Bold" panose="020B0604020202090204" charset="0"/>
                <a:ea typeface="PingFang SC Semibold" panose="020B0400000000000000" charset="-122"/>
                <a:cs typeface="Arial Bold" panose="020B0604020202090204" charset="0"/>
                <a:sym typeface="+mn-ea"/>
              </a:rPr>
              <a:t>GlobustVP</a:t>
            </a:r>
            <a:r>
              <a:rPr lang="en-US" altLang="zh-CN" sz="5400">
                <a:solidFill>
                  <a:srgbClr val="004990"/>
                </a:solidFill>
                <a:latin typeface="Arial Regular" panose="020B0604020202090204" charset="0"/>
                <a:ea typeface="PingFang SC Semibold" panose="020B0400000000000000" charset="-122"/>
                <a:cs typeface="Arial Regular" panose="020B0604020202090204" charset="0"/>
                <a:sym typeface="+mn-ea"/>
              </a:rPr>
              <a:t>: </a:t>
            </a:r>
            <a:r>
              <a:rPr lang="en-US" altLang="zh-CN" sz="5400">
                <a:solidFill>
                  <a:srgbClr val="004990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Convex Relaxation for Robust Vanishing Point Estimation in Manhattan World</a:t>
            </a:r>
            <a:r>
              <a:rPr lang="en-US" sz="54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 </a:t>
            </a:r>
            <a:br>
              <a:rPr lang="en-US" sz="54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</a:br>
            <a:r>
              <a:rPr lang="en-US" altLang="zh-CN" sz="4500">
                <a:latin typeface="Arial Regular" panose="020B0604020202090204" charset="0"/>
                <a:cs typeface="Arial Regular" panose="020B0604020202090204" charset="0"/>
                <a:sym typeface="+mn-ea"/>
              </a:rPr>
              <a:t>Bangyan Liao</a:t>
            </a:r>
            <a:r>
              <a:rPr lang="en-US" altLang="zh-CN" sz="4500" baseline="30000">
                <a:latin typeface="Arial Regular" panose="020B0604020202090204" charset="0"/>
                <a:cs typeface="Arial Regular" panose="020B0604020202090204" charset="0"/>
                <a:sym typeface="+mn-ea"/>
              </a:rPr>
              <a:t>1,2*</a:t>
            </a:r>
            <a:r>
              <a:rPr lang="en-US" altLang="zh-CN" sz="4500">
                <a:latin typeface="Arial Regular" panose="020B0604020202090204" charset="0"/>
                <a:cs typeface="Arial Regular" panose="020B0604020202090204" charset="0"/>
                <a:sym typeface="+mn-ea"/>
              </a:rPr>
              <a:t>, Zhenjun Zhao</a:t>
            </a:r>
            <a:r>
              <a:rPr lang="en-US" altLang="zh-CN" sz="4500" baseline="30000">
                <a:latin typeface="Arial Regular" panose="020B0604020202090204" charset="0"/>
                <a:cs typeface="Arial Regular" panose="020B0604020202090204" charset="0"/>
                <a:sym typeface="+mn-ea"/>
              </a:rPr>
              <a:t>3*</a:t>
            </a:r>
            <a:r>
              <a:rPr lang="en-US" altLang="zh-CN" sz="4500">
                <a:latin typeface="Arial Regular" panose="020B0604020202090204" charset="0"/>
                <a:cs typeface="Arial Regular" panose="020B0604020202090204" charset="0"/>
                <a:sym typeface="+mn-ea"/>
              </a:rPr>
              <a:t>, Haoang Li</a:t>
            </a:r>
            <a:r>
              <a:rPr lang="en-US" altLang="zh-CN" sz="4500" baseline="30000">
                <a:latin typeface="Arial Regular" panose="020B0604020202090204" charset="0"/>
                <a:cs typeface="Arial Regular" panose="020B0604020202090204" charset="0"/>
                <a:sym typeface="+mn-ea"/>
              </a:rPr>
              <a:t>4</a:t>
            </a:r>
            <a:r>
              <a:rPr lang="en-US" altLang="zh-CN" sz="4500">
                <a:latin typeface="Arial Regular" panose="020B0604020202090204" charset="0"/>
                <a:cs typeface="Arial Regular" panose="020B0604020202090204" charset="0"/>
                <a:sym typeface="+mn-ea"/>
              </a:rPr>
              <a:t>, Yi Zhou</a:t>
            </a:r>
            <a:r>
              <a:rPr lang="en-US" altLang="zh-CN" sz="4500" baseline="30000">
                <a:latin typeface="Arial Regular" panose="020B0604020202090204" charset="0"/>
                <a:cs typeface="Arial Regular" panose="020B0604020202090204" charset="0"/>
                <a:sym typeface="+mn-ea"/>
              </a:rPr>
              <a:t>5</a:t>
            </a:r>
            <a:r>
              <a:rPr lang="en-US" altLang="zh-CN" sz="4500">
                <a:latin typeface="Arial Regular" panose="020B0604020202090204" charset="0"/>
                <a:cs typeface="Arial Regular" panose="020B0604020202090204" charset="0"/>
                <a:sym typeface="+mn-ea"/>
              </a:rPr>
              <a:t>, Yingping Zeng</a:t>
            </a:r>
            <a:r>
              <a:rPr lang="en-US" altLang="zh-CN" sz="4500" baseline="30000">
                <a:latin typeface="Arial Regular" panose="020B0604020202090204" charset="0"/>
                <a:cs typeface="Arial Regular" panose="020B0604020202090204" charset="0"/>
                <a:sym typeface="+mn-ea"/>
              </a:rPr>
              <a:t>5</a:t>
            </a:r>
            <a:r>
              <a:rPr lang="en-US" altLang="zh-CN" sz="4500">
                <a:latin typeface="Arial Regular" panose="020B0604020202090204" charset="0"/>
                <a:cs typeface="Arial Regular" panose="020B0604020202090204" charset="0"/>
                <a:sym typeface="+mn-ea"/>
              </a:rPr>
              <a:t>, Hao Li</a:t>
            </a:r>
            <a:r>
              <a:rPr lang="en-US" altLang="zh-CN" sz="4500" baseline="30000">
                <a:latin typeface="Arial Regular" panose="020B0604020202090204" charset="0"/>
                <a:cs typeface="Arial Regular" panose="020B0604020202090204" charset="0"/>
                <a:sym typeface="+mn-ea"/>
              </a:rPr>
              <a:t>1</a:t>
            </a:r>
            <a:r>
              <a:rPr lang="en-US" altLang="zh-CN" sz="4500">
                <a:latin typeface="Arial Regular" panose="020B0604020202090204" charset="0"/>
                <a:cs typeface="Arial Regular" panose="020B0604020202090204" charset="0"/>
                <a:sym typeface="+mn-ea"/>
              </a:rPr>
              <a:t>, Peidong Liu</a:t>
            </a:r>
            <a:r>
              <a:rPr lang="en-US" altLang="zh-CN" sz="4500" baseline="30000">
                <a:latin typeface="Arial Regular" panose="020B0604020202090204" charset="0"/>
                <a:cs typeface="Arial Regular" panose="020B0604020202090204" charset="0"/>
                <a:sym typeface="+mn-ea"/>
              </a:rPr>
              <a:t>1</a:t>
            </a:r>
            <a:br>
              <a:rPr lang="en-US" sz="45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</a:br>
            <a:endParaRPr lang="en-US" sz="45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pic>
        <p:nvPicPr>
          <p:cNvPr id="6" name="图片 5" descr="cvpr-navbar-logo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b="49923"/>
          <a:stretch>
            <a:fillRect/>
          </a:stretch>
        </p:blipFill>
        <p:spPr>
          <a:xfrm>
            <a:off x="36264215" y="1314450"/>
            <a:ext cx="7704455" cy="1368000"/>
          </a:xfrm>
          <a:prstGeom prst="rect">
            <a:avLst/>
          </a:prstGeom>
        </p:spPr>
      </p:pic>
      <p:pic>
        <p:nvPicPr>
          <p:cNvPr id="10" name="图片 9" descr="Hunan_University_Logo_20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735" y="644525"/>
            <a:ext cx="1489075" cy="1430655"/>
          </a:xfrm>
          <a:prstGeom prst="rect">
            <a:avLst/>
          </a:prstGeom>
        </p:spPr>
      </p:pic>
      <p:pic>
        <p:nvPicPr>
          <p:cNvPr id="28" name="图片 27" descr="logo.e85b920df15a055ad9bc"/>
          <p:cNvPicPr>
            <a:picLocks noChangeAspect="1"/>
          </p:cNvPicPr>
          <p:nvPr/>
        </p:nvPicPr>
        <p:blipFill>
          <a:blip r:embed="rId5"/>
          <a:srcRect l="26365" t="15382" r="26831" b="17167"/>
          <a:stretch>
            <a:fillRect/>
          </a:stretch>
        </p:blipFill>
        <p:spPr>
          <a:xfrm>
            <a:off x="2241550" y="646430"/>
            <a:ext cx="1560195" cy="1551940"/>
          </a:xfrm>
          <a:prstGeom prst="rect">
            <a:avLst/>
          </a:prstGeom>
        </p:spPr>
      </p:pic>
      <p:pic>
        <p:nvPicPr>
          <p:cNvPr id="56" name="图片 55" descr="HKUST.sv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9555" y="646430"/>
            <a:ext cx="953135" cy="1468755"/>
          </a:xfrm>
          <a:prstGeom prst="rect">
            <a:avLst/>
          </a:prstGeom>
        </p:spPr>
      </p:pic>
      <p:pic>
        <p:nvPicPr>
          <p:cNvPr id="57" name="图片 56" descr="university-of-zaragoza-logo-"/>
          <p:cNvPicPr>
            <a:picLocks noChangeAspect="1"/>
          </p:cNvPicPr>
          <p:nvPr/>
        </p:nvPicPr>
        <p:blipFill>
          <a:blip r:embed="rId7"/>
          <a:srcRect r="80651"/>
          <a:stretch>
            <a:fillRect/>
          </a:stretch>
        </p:blipFill>
        <p:spPr>
          <a:xfrm>
            <a:off x="3983355" y="646430"/>
            <a:ext cx="1101090" cy="1577975"/>
          </a:xfrm>
          <a:prstGeom prst="rect">
            <a:avLst/>
          </a:prstGeom>
        </p:spPr>
      </p:pic>
      <p:pic>
        <p:nvPicPr>
          <p:cNvPr id="58" name="图片 57" descr="Dg_Hy7vV_400x4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150" y="645160"/>
            <a:ext cx="1577340" cy="1577340"/>
          </a:xfrm>
          <a:prstGeom prst="rect">
            <a:avLst/>
          </a:prstGeom>
        </p:spPr>
      </p:pic>
      <p:sp>
        <p:nvSpPr>
          <p:cNvPr id="59" name="TextShape 3"/>
          <p:cNvSpPr txBox="1"/>
          <p:nvPr/>
        </p:nvSpPr>
        <p:spPr>
          <a:xfrm>
            <a:off x="0" y="2682240"/>
            <a:ext cx="12459335" cy="127762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p>
            <a:pPr marL="565150" indent="-565150" algn="ctr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6600" b="1" strike="noStrike" spc="-1">
                <a:solidFill>
                  <a:schemeClr val="bg1"/>
                </a:solidFill>
                <a:latin typeface="Arial" panose="020B0604020202090204"/>
                <a:ea typeface="MS PGothic"/>
              </a:rPr>
              <a:t>Introduction</a:t>
            </a:r>
            <a:endParaRPr lang="en-US" sz="6600" b="1" strike="noStrike" spc="-1">
              <a:solidFill>
                <a:schemeClr val="bg1"/>
              </a:solidFill>
              <a:latin typeface="Arial" panose="020B0604020202090204"/>
              <a:ea typeface="MS PGothic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6877050" y="5627370"/>
            <a:ext cx="4912360" cy="2248535"/>
            <a:chOff x="10488" y="3507"/>
            <a:chExt cx="7736" cy="3541"/>
          </a:xfrm>
        </p:grpSpPr>
        <p:pic>
          <p:nvPicPr>
            <p:cNvPr id="88" name="图片 87" descr="/Users/bangyan/Library/Containers/com.kingsoft.wpsoffice.mac/Data/tmp/picturecompress_20250521162649/output_1.pngoutput_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88" y="3514"/>
              <a:ext cx="7737" cy="3534"/>
            </a:xfrm>
            <a:prstGeom prst="rect">
              <a:avLst/>
            </a:prstGeom>
          </p:spPr>
        </p:pic>
        <p:cxnSp>
          <p:nvCxnSpPr>
            <p:cNvPr id="89" name="直接连接符 88"/>
            <p:cNvCxnSpPr/>
            <p:nvPr/>
          </p:nvCxnSpPr>
          <p:spPr>
            <a:xfrm flipH="1">
              <a:off x="12812" y="3537"/>
              <a:ext cx="63" cy="1638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11094" y="5947"/>
              <a:ext cx="2164" cy="102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10489" y="5160"/>
              <a:ext cx="2323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14873" y="6028"/>
              <a:ext cx="1678" cy="1006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16758" y="5844"/>
              <a:ext cx="1446" cy="16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12862" y="4170"/>
              <a:ext cx="661" cy="72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10501" y="6035"/>
              <a:ext cx="1681" cy="41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16370" y="3522"/>
              <a:ext cx="571" cy="41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17573" y="3507"/>
              <a:ext cx="166" cy="3359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16612" y="3516"/>
              <a:ext cx="47" cy="144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11429" y="3508"/>
              <a:ext cx="67" cy="1459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12487" y="3523"/>
              <a:ext cx="59" cy="1566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15058" y="3514"/>
              <a:ext cx="0" cy="1753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10488" y="6024"/>
              <a:ext cx="1428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10488" y="4961"/>
              <a:ext cx="160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 flipV="1">
              <a:off x="10489" y="4043"/>
              <a:ext cx="2331" cy="5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 flipV="1">
              <a:off x="10489" y="4336"/>
              <a:ext cx="2331" cy="5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862330" y="5620385"/>
            <a:ext cx="4912360" cy="2248535"/>
            <a:chOff x="1331" y="2711"/>
            <a:chExt cx="7736" cy="3541"/>
          </a:xfrm>
        </p:grpSpPr>
        <p:pic>
          <p:nvPicPr>
            <p:cNvPr id="62" name="图片 61" descr="/Users/bangyan/Library/Containers/com.kingsoft.wpsoffice.mac/Data/tmp/picturecompress_20250521162649/output_1.pngoutput_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1" y="2718"/>
              <a:ext cx="7737" cy="3534"/>
            </a:xfrm>
            <a:prstGeom prst="rect">
              <a:avLst/>
            </a:prstGeom>
          </p:spPr>
        </p:pic>
        <p:cxnSp>
          <p:nvCxnSpPr>
            <p:cNvPr id="63" name="直接连接符 62"/>
            <p:cNvCxnSpPr/>
            <p:nvPr/>
          </p:nvCxnSpPr>
          <p:spPr>
            <a:xfrm flipH="1">
              <a:off x="3655" y="2741"/>
              <a:ext cx="63" cy="16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1937" y="5151"/>
              <a:ext cx="2164" cy="102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1332" y="4364"/>
              <a:ext cx="2323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5716" y="5232"/>
              <a:ext cx="1678" cy="10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7601" y="5048"/>
              <a:ext cx="1446" cy="1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3705" y="3374"/>
              <a:ext cx="661" cy="72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1344" y="5239"/>
              <a:ext cx="1681" cy="41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7213" y="2726"/>
              <a:ext cx="571" cy="41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8416" y="2711"/>
              <a:ext cx="166" cy="335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7455" y="2720"/>
              <a:ext cx="47" cy="144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2272" y="2712"/>
              <a:ext cx="67" cy="145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3330" y="2727"/>
              <a:ext cx="59" cy="15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5901" y="2718"/>
              <a:ext cx="0" cy="17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1331" y="5228"/>
              <a:ext cx="142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1331" y="4165"/>
              <a:ext cx="160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 flipV="1">
              <a:off x="1332" y="3247"/>
              <a:ext cx="2331" cy="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 flipV="1">
              <a:off x="1332" y="3540"/>
              <a:ext cx="2331" cy="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5979160" y="4799330"/>
            <a:ext cx="5396230" cy="2436495"/>
            <a:chOff x="9074" y="2203"/>
            <a:chExt cx="8498" cy="3837"/>
          </a:xfrm>
        </p:grpSpPr>
        <p:cxnSp>
          <p:nvCxnSpPr>
            <p:cNvPr id="95" name="直接连接符 94"/>
            <p:cNvCxnSpPr>
              <a:cxnSpLocks noChangeAspect="1"/>
            </p:cNvCxnSpPr>
            <p:nvPr/>
          </p:nvCxnSpPr>
          <p:spPr>
            <a:xfrm flipH="1">
              <a:off x="13257" y="5554"/>
              <a:ext cx="829" cy="393"/>
            </a:xfrm>
            <a:prstGeom prst="line">
              <a:avLst/>
            </a:prstGeom>
            <a:ln w="28575">
              <a:solidFill>
                <a:schemeClr val="accent2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>
              <a:cxnSpLocks noChangeAspect="1"/>
            </p:cNvCxnSpPr>
            <p:nvPr/>
          </p:nvCxnSpPr>
          <p:spPr>
            <a:xfrm>
              <a:off x="14122" y="5578"/>
              <a:ext cx="750" cy="450"/>
            </a:xfrm>
            <a:prstGeom prst="line">
              <a:avLst/>
            </a:prstGeom>
            <a:ln w="28575">
              <a:solidFill>
                <a:schemeClr val="accent2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13996" y="5481"/>
              <a:ext cx="172" cy="17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8" name="直接连接符 97"/>
            <p:cNvCxnSpPr>
              <a:cxnSpLocks noChangeAspect="1"/>
              <a:stCxn id="97" idx="6"/>
            </p:cNvCxnSpPr>
            <p:nvPr/>
          </p:nvCxnSpPr>
          <p:spPr>
            <a:xfrm>
              <a:off x="14168" y="5568"/>
              <a:ext cx="2602" cy="281"/>
            </a:xfrm>
            <a:prstGeom prst="line">
              <a:avLst/>
            </a:prstGeom>
            <a:ln w="28575">
              <a:solidFill>
                <a:schemeClr val="accent2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cxnSpLocks noChangeAspect="1"/>
            </p:cNvCxnSpPr>
            <p:nvPr/>
          </p:nvCxnSpPr>
          <p:spPr>
            <a:xfrm>
              <a:off x="13522" y="4898"/>
              <a:ext cx="533" cy="583"/>
            </a:xfrm>
            <a:prstGeom prst="line">
              <a:avLst/>
            </a:prstGeom>
            <a:ln w="28575">
              <a:solidFill>
                <a:schemeClr val="accent2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>
              <a:cxnSpLocks noChangeAspect="1"/>
              <a:endCxn id="97" idx="2"/>
            </p:cNvCxnSpPr>
            <p:nvPr/>
          </p:nvCxnSpPr>
          <p:spPr>
            <a:xfrm flipV="1">
              <a:off x="12134" y="5568"/>
              <a:ext cx="1862" cy="472"/>
            </a:xfrm>
            <a:prstGeom prst="line">
              <a:avLst/>
            </a:prstGeom>
            <a:ln w="28575">
              <a:solidFill>
                <a:schemeClr val="accent2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>
              <a:cxnSpLocks noChangeAspect="1"/>
              <a:stCxn id="97" idx="7"/>
            </p:cNvCxnSpPr>
            <p:nvPr/>
          </p:nvCxnSpPr>
          <p:spPr>
            <a:xfrm flipV="1">
              <a:off x="14143" y="3941"/>
              <a:ext cx="2227" cy="1565"/>
            </a:xfrm>
            <a:prstGeom prst="line">
              <a:avLst/>
            </a:prstGeom>
            <a:ln w="28575">
              <a:solidFill>
                <a:schemeClr val="accent2">
                  <a:lumMod val="20000"/>
                  <a:lumOff val="8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>
              <a:cxnSpLocks noChangeAspect="1"/>
            </p:cNvCxnSpPr>
            <p:nvPr/>
          </p:nvCxnSpPr>
          <p:spPr>
            <a:xfrm flipV="1">
              <a:off x="11497" y="2851"/>
              <a:ext cx="2668" cy="660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>
              <a:cxnSpLocks noChangeAspect="1"/>
            </p:cNvCxnSpPr>
            <p:nvPr/>
          </p:nvCxnSpPr>
          <p:spPr>
            <a:xfrm flipV="1">
              <a:off x="12544" y="2849"/>
              <a:ext cx="1628" cy="668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cxnSpLocks noChangeAspect="1"/>
            </p:cNvCxnSpPr>
            <p:nvPr/>
          </p:nvCxnSpPr>
          <p:spPr>
            <a:xfrm flipV="1">
              <a:off x="12889" y="2843"/>
              <a:ext cx="1277" cy="681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cxnSpLocks noChangeAspect="1"/>
            </p:cNvCxnSpPr>
            <p:nvPr/>
          </p:nvCxnSpPr>
          <p:spPr>
            <a:xfrm flipH="1" flipV="1">
              <a:off x="14182" y="2860"/>
              <a:ext cx="883" cy="648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cxnSpLocks noChangeAspect="1"/>
            </p:cNvCxnSpPr>
            <p:nvPr/>
          </p:nvCxnSpPr>
          <p:spPr>
            <a:xfrm flipH="1" flipV="1">
              <a:off x="14230" y="2853"/>
              <a:ext cx="2380" cy="667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cxnSpLocks noChangeAspect="1"/>
            </p:cNvCxnSpPr>
            <p:nvPr/>
          </p:nvCxnSpPr>
          <p:spPr>
            <a:xfrm flipH="1" flipV="1">
              <a:off x="14178" y="2846"/>
              <a:ext cx="3394" cy="670"/>
            </a:xfrm>
            <a:prstGeom prst="line">
              <a:avLst/>
            </a:prstGeom>
            <a:ln w="28575">
              <a:solidFill>
                <a:schemeClr val="accent5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14086" y="2762"/>
              <a:ext cx="172" cy="173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1" name="直接连接符 120"/>
            <p:cNvCxnSpPr>
              <a:cxnSpLocks noChangeAspect="1"/>
            </p:cNvCxnSpPr>
            <p:nvPr/>
          </p:nvCxnSpPr>
          <p:spPr>
            <a:xfrm flipV="1">
              <a:off x="9473" y="4027"/>
              <a:ext cx="1029" cy="862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cxnSpLocks noChangeAspect="1"/>
            </p:cNvCxnSpPr>
            <p:nvPr/>
          </p:nvCxnSpPr>
          <p:spPr>
            <a:xfrm flipV="1">
              <a:off x="9489" y="4332"/>
              <a:ext cx="1006" cy="540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cxnSpLocks noChangeAspect="1"/>
            </p:cNvCxnSpPr>
            <p:nvPr/>
          </p:nvCxnSpPr>
          <p:spPr>
            <a:xfrm>
              <a:off x="9498" y="4877"/>
              <a:ext cx="996" cy="89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cxnSpLocks noChangeAspect="1"/>
            </p:cNvCxnSpPr>
            <p:nvPr/>
          </p:nvCxnSpPr>
          <p:spPr>
            <a:xfrm>
              <a:off x="9479" y="4876"/>
              <a:ext cx="1012" cy="279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cxnSpLocks noChangeAspect="1"/>
            </p:cNvCxnSpPr>
            <p:nvPr/>
          </p:nvCxnSpPr>
          <p:spPr>
            <a:xfrm>
              <a:off x="9473" y="4851"/>
              <a:ext cx="1019" cy="1164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9403" y="4788"/>
              <a:ext cx="172" cy="17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13623" y="4488"/>
              <a:ext cx="1098" cy="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1">
                      <a:alpha val="48000"/>
                    </a:schemeClr>
                  </a:solidFill>
                </a14:hiddenFill>
              </a:ext>
            </a:extLst>
          </p:spPr>
          <p:txBody>
            <a:bodyPr wrap="square" rtlCol="0">
              <a:noAutofit/>
            </a:bodyPr>
            <a:p>
              <a:r>
                <a:rPr lang="en-US" altLang="zh-CN" b="1">
                  <a:solidFill>
                    <a:schemeClr val="accent2"/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VP1</a:t>
              </a:r>
              <a:endParaRPr lang="en-US" altLang="zh-CN" b="1">
                <a:solidFill>
                  <a:schemeClr val="accent2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3792" y="2203"/>
              <a:ext cx="1081" cy="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1">
                      <a:alpha val="48000"/>
                    </a:schemeClr>
                  </a:solidFill>
                </a14:hiddenFill>
              </a:ext>
            </a:extLst>
          </p:spPr>
          <p:txBody>
            <a:bodyPr wrap="square" rtlCol="0">
              <a:noAutofit/>
            </a:bodyPr>
            <a:p>
              <a:r>
                <a:rPr lang="en-US" altLang="zh-CN" b="1">
                  <a:solidFill>
                    <a:schemeClr val="accent5"/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VP2</a:t>
              </a:r>
              <a:endParaRPr lang="en-US" altLang="zh-CN" b="1">
                <a:solidFill>
                  <a:schemeClr val="accent5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074" y="4148"/>
              <a:ext cx="1081" cy="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tx1">
                      <a:alpha val="48000"/>
                    </a:schemeClr>
                  </a:solidFill>
                </a14:hiddenFill>
              </a:ext>
            </a:extLst>
          </p:spPr>
          <p:txBody>
            <a:bodyPr wrap="square" rtlCol="0">
              <a:noAutofit/>
            </a:bodyPr>
            <a:p>
              <a:r>
                <a:rPr lang="en-US" altLang="zh-CN" b="1">
                  <a:solidFill>
                    <a:schemeClr val="accent6"/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VP3</a:t>
              </a:r>
              <a:endParaRPr lang="en-US" altLang="zh-CN" b="1">
                <a:solidFill>
                  <a:schemeClr val="accent6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endParaRPr>
            </a:p>
          </p:txBody>
        </p:sp>
      </p:grpSp>
      <p:sp>
        <p:nvSpPr>
          <p:cNvPr id="134" name="文本框 133"/>
          <p:cNvSpPr txBox="1"/>
          <p:nvPr/>
        </p:nvSpPr>
        <p:spPr>
          <a:xfrm>
            <a:off x="1610995" y="8186420"/>
            <a:ext cx="12687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Input:</a:t>
            </a:r>
            <a:endParaRPr lang="en-US" altLang="zh-CN" sz="2800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770370" y="8185785"/>
            <a:ext cx="17919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Output:</a:t>
            </a:r>
            <a:endParaRPr lang="en-US" altLang="zh-CN" sz="2800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2789555" y="8248015"/>
            <a:ext cx="3734435" cy="459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Unlabeled Lines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394065" y="8473440"/>
            <a:ext cx="406400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Vanishing Points </a:t>
            </a:r>
            <a:r>
              <a:rPr lang="en-US" altLang="zh-CN" b="1">
                <a:solidFill>
                  <a:srgbClr val="FCE6D5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VP1 </a:t>
            </a:r>
            <a:r>
              <a:rPr lang="en-US" altLang="zh-CN" b="1">
                <a:solidFill>
                  <a:srgbClr val="A9E9E4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VP2</a:t>
            </a:r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 </a:t>
            </a:r>
            <a:r>
              <a:rPr lang="en-US" altLang="zh-CN" b="1">
                <a:solidFill>
                  <a:srgbClr val="F5B7BF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VP3</a:t>
            </a:r>
            <a:endParaRPr lang="en-US" altLang="zh-CN" b="1">
              <a:solidFill>
                <a:srgbClr val="F5B7BF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394065" y="81864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Labeled Lines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779510" y="11049635"/>
            <a:ext cx="1942465" cy="881380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zh-CN" sz="2400" b="1" i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rPr>
              <a:t>Ours</a:t>
            </a:r>
            <a:endParaRPr lang="en-US" altLang="zh-CN" sz="2400" b="1" i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</a:endParaRPr>
          </a:p>
          <a:p>
            <a:pPr algn="ctr"/>
            <a:r>
              <a:rPr lang="en-US" altLang="zh-CN" sz="2400" b="1" i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rPr>
              <a:t>GlobustVP</a:t>
            </a:r>
            <a:endParaRPr lang="en-US" altLang="zh-CN" sz="2400" b="1" i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728210" y="11987530"/>
            <a:ext cx="1691005" cy="7588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rPr>
              <a:t>Learning-based</a:t>
            </a:r>
            <a:endParaRPr lang="en-US" altLang="zh-CN" sz="2400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9193530" y="13113385"/>
            <a:ext cx="1114425" cy="4362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rPr>
              <a:t>BnB</a:t>
            </a:r>
            <a:endParaRPr lang="en-US" altLang="zh-CN" sz="2400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cxnSp>
        <p:nvCxnSpPr>
          <p:cNvPr id="131" name="直接箭头连接符 130"/>
          <p:cNvCxnSpPr/>
          <p:nvPr/>
        </p:nvCxnSpPr>
        <p:spPr>
          <a:xfrm flipV="1">
            <a:off x="2933700" y="10626090"/>
            <a:ext cx="0" cy="3121025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/>
          <p:nvPr/>
        </p:nvCxnSpPr>
        <p:spPr>
          <a:xfrm>
            <a:off x="2919095" y="13747115"/>
            <a:ext cx="8067040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3" name="文本框 132"/>
          <p:cNvSpPr txBox="1"/>
          <p:nvPr/>
        </p:nvSpPr>
        <p:spPr>
          <a:xfrm>
            <a:off x="11135995" y="13549630"/>
            <a:ext cx="1306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rPr>
              <a:t>Optimality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612900" y="10250805"/>
            <a:ext cx="1306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rPr>
              <a:t>Efficiency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8503285" y="13912215"/>
            <a:ext cx="2499360" cy="50609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Arial Semibold" charset="0"/>
                <a:ea typeface="PingFang SC Semibold" panose="020B0400000000000000" charset="-122"/>
                <a:cs typeface="Arial Semibold" charset="0"/>
              </a:rPr>
              <a:t>Global Optimality</a:t>
            </a:r>
            <a:endParaRPr lang="en-US" altLang="zh-CN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2918460" y="13908405"/>
            <a:ext cx="5341620" cy="514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Arial Semibold" charset="0"/>
                <a:ea typeface="PingFang SC Semibold" panose="020B0400000000000000" charset="-122"/>
                <a:cs typeface="Arial Semibold" charset="0"/>
              </a:rPr>
              <a:t>Local Optimality</a:t>
            </a:r>
            <a:endParaRPr lang="en-US" altLang="zh-CN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cxnSp>
        <p:nvCxnSpPr>
          <p:cNvPr id="139" name="直接箭头连接符 138"/>
          <p:cNvCxnSpPr/>
          <p:nvPr/>
        </p:nvCxnSpPr>
        <p:spPr>
          <a:xfrm>
            <a:off x="2933065" y="14703425"/>
            <a:ext cx="8053070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0" name="矩形 139"/>
          <p:cNvSpPr/>
          <p:nvPr/>
        </p:nvSpPr>
        <p:spPr>
          <a:xfrm>
            <a:off x="6418580" y="14958695"/>
            <a:ext cx="4589145" cy="50609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Arial Semibold" charset="0"/>
                <a:ea typeface="PingFang SC Semibold" panose="020B0400000000000000" charset="-122"/>
                <a:cs typeface="Arial Semibold" charset="0"/>
              </a:rPr>
              <a:t>Outlier </a:t>
            </a:r>
            <a:r>
              <a:rPr lang="en-US" altLang="zh-CN" b="1">
                <a:latin typeface="Arial Semibold" charset="0"/>
                <a:ea typeface="PingFang SC Semibold" panose="020B0400000000000000" charset="-122"/>
                <a:cs typeface="Arial Semibold" charset="0"/>
              </a:rPr>
              <a:t>Robust</a:t>
            </a:r>
            <a:endParaRPr lang="en-US" altLang="zh-CN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2933700" y="14954885"/>
            <a:ext cx="3253740" cy="51498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Outlier non-Robust</a:t>
            </a:r>
            <a:endParaRPr lang="en-US" altLang="zh-CN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11135995" y="14542135"/>
            <a:ext cx="1685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rPr>
              <a:t>Robustness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45820" y="12833985"/>
            <a:ext cx="1942465" cy="8204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Arial Semibold" charset="0"/>
                <a:ea typeface="PingFang SC Semibold" panose="020B0400000000000000" charset="-122"/>
                <a:cs typeface="Arial Semibold" charset="0"/>
              </a:rPr>
              <a:t>Low Efficiency</a:t>
            </a:r>
            <a:endParaRPr lang="en-US" altLang="zh-CN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845820" y="10798175"/>
            <a:ext cx="1942465" cy="194754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Arial Semibold" charset="0"/>
                <a:ea typeface="PingFang SC Semibold" panose="020B0400000000000000" charset="-122"/>
                <a:cs typeface="Arial Semibold" charset="0"/>
              </a:rPr>
              <a:t>High Efficiency</a:t>
            </a:r>
            <a:endParaRPr lang="en-US" altLang="zh-CN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6417945" y="10723245"/>
            <a:ext cx="1459230" cy="4832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rPr>
              <a:t>Ransac</a:t>
            </a:r>
            <a:endParaRPr lang="en-US" altLang="zh-CN" sz="2400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3144520" y="11413490"/>
            <a:ext cx="1459230" cy="436880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txBody>
          <a:bodyPr wrap="square" rtlCol="0">
            <a:noAutofit/>
          </a:bodyPr>
          <a:p>
            <a:pPr algn="ctr"/>
            <a:r>
              <a:rPr lang="en-US" altLang="zh-CN" sz="2400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rPr>
              <a:t>EM</a:t>
            </a:r>
            <a:endParaRPr lang="en-US" altLang="zh-CN" sz="2400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671830" y="3876040"/>
            <a:ext cx="7475220" cy="926465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p>
            <a:pPr marL="685800" indent="-685800">
              <a:lnSpc>
                <a:spcPct val="100000"/>
              </a:lnSpc>
              <a:spcBef>
                <a:spcPts val="580"/>
              </a:spcBef>
              <a:buFont typeface="Wingdings" panose="05000000000000000000" charset="0"/>
              <a:buChar char=""/>
              <a:tabLst>
                <a:tab pos="0" algn="l"/>
              </a:tabLst>
            </a:pPr>
            <a:r>
              <a:rPr lang="en-US" sz="4800" b="1" strike="noStrike" spc="-1">
                <a:solidFill>
                  <a:schemeClr val="bg1"/>
                </a:solidFill>
                <a:latin typeface="Arial" panose="020B0604020202090204"/>
                <a:ea typeface="MS PGothic"/>
              </a:rPr>
              <a:t>Task</a:t>
            </a:r>
            <a:endParaRPr lang="en-US" sz="4800" b="1" strike="noStrike" spc="-1">
              <a:solidFill>
                <a:schemeClr val="bg1"/>
              </a:solidFill>
              <a:latin typeface="Arial" panose="020B0604020202090204"/>
              <a:ea typeface="MS PGothic"/>
            </a:endParaRPr>
          </a:p>
        </p:txBody>
      </p:sp>
      <p:grpSp>
        <p:nvGrpSpPr>
          <p:cNvPr id="294" name="组合 293"/>
          <p:cNvGrpSpPr>
            <a:grpSpLocks noChangeAspect="1"/>
          </p:cNvGrpSpPr>
          <p:nvPr/>
        </p:nvGrpSpPr>
        <p:grpSpPr>
          <a:xfrm>
            <a:off x="30591125" y="5283200"/>
            <a:ext cx="13049250" cy="6062747"/>
            <a:chOff x="48505" y="8078"/>
            <a:chExt cx="18376" cy="8537"/>
          </a:xfrm>
        </p:grpSpPr>
        <p:pic>
          <p:nvPicPr>
            <p:cNvPr id="148" name="图片 147" descr="P1040801_GT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505" y="9066"/>
              <a:ext cx="4253" cy="3221"/>
            </a:xfrm>
            <a:prstGeom prst="rect">
              <a:avLst/>
            </a:prstGeom>
          </p:spPr>
        </p:pic>
        <p:pic>
          <p:nvPicPr>
            <p:cNvPr id="149" name="图片 148" descr="P1080056_GT"/>
            <p:cNvPicPr>
              <a:picLocks noChangeAspect="1"/>
            </p:cNvPicPr>
            <p:nvPr/>
          </p:nvPicPr>
          <p:blipFill>
            <a:blip r:embed="rId11"/>
            <a:srcRect b="20863"/>
            <a:stretch>
              <a:fillRect/>
            </a:stretch>
          </p:blipFill>
          <p:spPr>
            <a:xfrm>
              <a:off x="48505" y="13071"/>
              <a:ext cx="4253" cy="2530"/>
            </a:xfrm>
            <a:prstGeom prst="rect">
              <a:avLst/>
            </a:prstGeom>
          </p:spPr>
        </p:pic>
        <p:pic>
          <p:nvPicPr>
            <p:cNvPr id="150" name="图片 149" descr="P1080056_RANSAC"/>
            <p:cNvPicPr>
              <a:picLocks noChangeAspect="1"/>
            </p:cNvPicPr>
            <p:nvPr/>
          </p:nvPicPr>
          <p:blipFill>
            <a:blip r:embed="rId12"/>
            <a:srcRect b="20863"/>
            <a:stretch>
              <a:fillRect/>
            </a:stretch>
          </p:blipFill>
          <p:spPr>
            <a:xfrm>
              <a:off x="53186" y="13071"/>
              <a:ext cx="4253" cy="2530"/>
            </a:xfrm>
            <a:prstGeom prst="rect">
              <a:avLst/>
            </a:prstGeom>
          </p:spPr>
        </p:pic>
        <p:pic>
          <p:nvPicPr>
            <p:cNvPr id="151" name="图片 150" descr="P1040801_RANSAC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197" y="9094"/>
              <a:ext cx="4242" cy="3205"/>
            </a:xfrm>
            <a:prstGeom prst="rect">
              <a:avLst/>
            </a:prstGeom>
          </p:spPr>
        </p:pic>
        <p:pic>
          <p:nvPicPr>
            <p:cNvPr id="152" name="图片 151" descr="P1040801_BnB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7878" y="9067"/>
              <a:ext cx="4253" cy="3221"/>
            </a:xfrm>
            <a:prstGeom prst="rect">
              <a:avLst/>
            </a:prstGeom>
          </p:spPr>
        </p:pic>
        <p:pic>
          <p:nvPicPr>
            <p:cNvPr id="153" name="图片 152" descr="P1080056_BnB"/>
            <p:cNvPicPr>
              <a:picLocks noChangeAspect="1"/>
            </p:cNvPicPr>
            <p:nvPr/>
          </p:nvPicPr>
          <p:blipFill>
            <a:blip r:embed="rId15"/>
            <a:srcRect b="20863"/>
            <a:stretch>
              <a:fillRect/>
            </a:stretch>
          </p:blipFill>
          <p:spPr>
            <a:xfrm>
              <a:off x="57879" y="13071"/>
              <a:ext cx="4253" cy="2530"/>
            </a:xfrm>
            <a:prstGeom prst="rect">
              <a:avLst/>
            </a:prstGeom>
          </p:spPr>
        </p:pic>
        <p:pic>
          <p:nvPicPr>
            <p:cNvPr id="154" name="图片 153" descr="P1040801_Ours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570" y="9052"/>
              <a:ext cx="4253" cy="3221"/>
            </a:xfrm>
            <a:prstGeom prst="rect">
              <a:avLst/>
            </a:prstGeom>
          </p:spPr>
        </p:pic>
        <p:pic>
          <p:nvPicPr>
            <p:cNvPr id="155" name="图片 154" descr="P1080056_Ours"/>
            <p:cNvPicPr>
              <a:picLocks noChangeAspect="1"/>
            </p:cNvPicPr>
            <p:nvPr/>
          </p:nvPicPr>
          <p:blipFill>
            <a:blip r:embed="rId16"/>
            <a:srcRect b="20565"/>
            <a:stretch>
              <a:fillRect/>
            </a:stretch>
          </p:blipFill>
          <p:spPr>
            <a:xfrm>
              <a:off x="62572" y="13071"/>
              <a:ext cx="4275" cy="2530"/>
            </a:xfrm>
            <a:prstGeom prst="rect">
              <a:avLst/>
            </a:prstGeom>
          </p:spPr>
        </p:pic>
        <p:sp>
          <p:nvSpPr>
            <p:cNvPr id="156" name="文本框 155"/>
            <p:cNvSpPr txBox="1"/>
            <p:nvPr/>
          </p:nvSpPr>
          <p:spPr>
            <a:xfrm>
              <a:off x="48505" y="12355"/>
              <a:ext cx="4241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Ground Truth</a:t>
              </a:r>
              <a:endPara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53197" y="12355"/>
              <a:ext cx="4241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RANSAC</a:t>
              </a:r>
              <a:endPara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endParaRPr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57889" y="12355"/>
              <a:ext cx="4241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BnB</a:t>
              </a:r>
              <a:endPara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endParaRPr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62581" y="12355"/>
              <a:ext cx="4241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Ours</a:t>
              </a:r>
              <a:endPara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</a:endParaRPr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53197" y="8458"/>
              <a:ext cx="4182" cy="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</a:rPr>
                <a:t>85.71%</a:t>
              </a:r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, </a:t>
              </a:r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</a:rPr>
                <a:t>1.01 pix</a:t>
              </a:r>
              <a:r>
                <a:rPr lang="en-US" altLang="zh-CN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cs typeface="Arial Regular" panose="020B0604020202090204" charset="0"/>
                </a:rPr>
                <a:t>.</a:t>
              </a:r>
              <a:endPara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61" name="文本框 160"/>
            <p:cNvSpPr txBox="1"/>
            <p:nvPr/>
          </p:nvSpPr>
          <p:spPr>
            <a:xfrm>
              <a:off x="57878" y="8441"/>
              <a:ext cx="4203" cy="6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</a:rPr>
                <a:t>64.29%</a:t>
              </a:r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, </a:t>
              </a:r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</a:rPr>
                <a:t>2.19 pix</a:t>
              </a:r>
              <a:r>
                <a:rPr lang="en-US" altLang="zh-CN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cs typeface="Arial Regular" panose="020B0604020202090204" charset="0"/>
                </a:rPr>
                <a:t>.</a:t>
              </a:r>
              <a:endPara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62581" y="8469"/>
              <a:ext cx="4203" cy="5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</a:rPr>
                <a:t>100%</a:t>
              </a:r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, </a:t>
              </a:r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</a:rPr>
                <a:t>0.41 pix</a:t>
              </a:r>
              <a:r>
                <a:rPr lang="en-US" altLang="zh-CN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cs typeface="Arial Regular" panose="020B0604020202090204" charset="0"/>
                </a:rPr>
                <a:t>.</a:t>
              </a:r>
              <a:endPara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53197" y="15680"/>
              <a:ext cx="4241" cy="5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</a:rPr>
                <a:t>90.08%</a:t>
              </a:r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, </a:t>
              </a:r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</a:rPr>
                <a:t>0.45 pix</a:t>
              </a:r>
              <a:r>
                <a:rPr lang="en-US" altLang="zh-CN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cs typeface="Arial Regular" panose="020B0604020202090204" charset="0"/>
                </a:rPr>
                <a:t>.</a:t>
              </a:r>
              <a:endPara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57878" y="15697"/>
              <a:ext cx="4190" cy="4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</a:rPr>
                <a:t>87.60%</a:t>
              </a:r>
              <a:r>
                <a:rPr lang="en-US" altLang="zh-CN">
                  <a:latin typeface="Arial Regular" panose="020B0604020202090204" charset="0"/>
                  <a:cs typeface="Arial Regular" panose="020B0604020202090204" charset="0"/>
                </a:rPr>
                <a:t>, </a:t>
              </a:r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</a:rPr>
                <a:t>0.52 pix</a:t>
              </a:r>
              <a:r>
                <a:rPr lang="en-US" altLang="zh-CN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cs typeface="Arial Regular" panose="020B0604020202090204" charset="0"/>
                </a:rPr>
                <a:t>.</a:t>
              </a:r>
              <a:endParaRPr lang="en-US" altLang="zh-CN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62607" y="15707"/>
              <a:ext cx="4274" cy="6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Bold" panose="020B0604020202090204" charset="0"/>
                  <a:ea typeface="PingFang SC Semibold" panose="020B0400000000000000" charset="-122"/>
                  <a:cs typeface="Arial Bold" panose="020B0604020202090204" charset="0"/>
                </a:rPr>
                <a:t>100%</a:t>
              </a:r>
              <a:r>
                <a:rPr lang="en-US" altLang="zh-CN">
                  <a:latin typeface="Arial" panose="020B0604020202090204" pitchFamily="34" charset="0"/>
                  <a:cs typeface="Arial" panose="020B0604020202090204" pitchFamily="34" charset="0"/>
                </a:rPr>
                <a:t>,</a:t>
              </a:r>
              <a:r>
                <a:rPr lang="en-US" altLang="zh-CN" b="1">
                  <a:latin typeface="Arial Bold" panose="020B0604020202090204" charset="0"/>
                  <a:cs typeface="Arial Bold" panose="020B0604020202090204" charset="0"/>
                </a:rPr>
                <a:t> </a:t>
              </a:r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old" panose="020B0604020202090204" charset="0"/>
                  <a:ea typeface="PingFang SC Semibold" panose="020B0400000000000000" charset="-122"/>
                  <a:cs typeface="Arial Bold" panose="020B0604020202090204" charset="0"/>
                </a:rPr>
                <a:t>0.01 pix</a:t>
              </a:r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old" panose="020B0604020202090204" charset="0"/>
                  <a:cs typeface="Arial Bold" panose="020B0604020202090204" charset="0"/>
                </a:rPr>
                <a:t>.</a:t>
              </a:r>
              <a:endPara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48505" y="8078"/>
              <a:ext cx="4241" cy="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  <a:sym typeface="+mn-ea"/>
                </a:rPr>
                <a:t>F1-score</a:t>
              </a:r>
              <a:r>
                <a:rPr lang="en-US" altLang="en-US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  <a:sym typeface="+mn-ea"/>
                </a:rPr>
                <a:t>↑</a:t>
              </a:r>
              <a:r>
                <a:rPr lang="en-US" altLang="en-US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Regular" panose="020B0604020202090204" charset="0"/>
                  <a:cs typeface="Arial Regular" panose="020B0604020202090204" charset="0"/>
                  <a:sym typeface="+mn-ea"/>
                </a:rPr>
                <a:t>  </a:t>
              </a:r>
              <a:endParaRPr lang="en-US" altLang="en-US">
                <a:solidFill>
                  <a:schemeClr val="accent4">
                    <a:lumMod val="40000"/>
                    <a:lumOff val="6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endParaRPr>
            </a:p>
            <a:p>
              <a:pPr algn="ctr"/>
              <a:r>
                <a:rPr lang="en-US" altLang="en-US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  <a:sym typeface="+mn-ea"/>
                </a:rPr>
                <a:t>C</a:t>
              </a:r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  <a:sym typeface="+mn-ea"/>
                </a:rPr>
                <a:t>onsistency error</a:t>
              </a:r>
              <a:r>
                <a:rPr lang="en-US" altLang="en-US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  <a:sym typeface="+mn-ea"/>
                </a:rPr>
                <a:t>↓</a:t>
              </a:r>
              <a:endParaRPr lang="en-US" altLang="en-US" b="1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PingFang SC Semibold" panose="020B0400000000000000" charset="-122"/>
                <a:cs typeface="Arial Regular" panose="020B0604020202090204" charset="0"/>
                <a:sym typeface="+mn-ea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48516" y="15707"/>
              <a:ext cx="4241" cy="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  <a:sym typeface="+mn-ea"/>
                </a:rPr>
                <a:t>F1-score</a:t>
              </a:r>
              <a:r>
                <a:rPr lang="en-US" altLang="en-US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  <a:sym typeface="+mn-ea"/>
                </a:rPr>
                <a:t>↑</a:t>
              </a:r>
              <a:r>
                <a:rPr lang="en-US" altLang="en-US">
                  <a:latin typeface="Arial Regular" panose="020B0604020202090204" charset="0"/>
                  <a:cs typeface="Arial Regular" panose="020B0604020202090204" charset="0"/>
                  <a:sym typeface="+mn-ea"/>
                </a:rPr>
                <a:t>  </a:t>
              </a:r>
              <a:endParaRPr lang="en-US" altLang="en-US">
                <a:latin typeface="Arial Regular" panose="020B0604020202090204" charset="0"/>
                <a:cs typeface="Arial Regular" panose="020B0604020202090204" charset="0"/>
                <a:sym typeface="+mn-ea"/>
              </a:endParaRPr>
            </a:p>
            <a:p>
              <a:pPr algn="ctr"/>
              <a:r>
                <a:rPr lang="en-US" altLang="en-US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  <a:sym typeface="+mn-ea"/>
                </a:rPr>
                <a:t>C</a:t>
              </a:r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  <a:sym typeface="+mn-ea"/>
                </a:rPr>
                <a:t>onsistency error</a:t>
              </a:r>
              <a:r>
                <a:rPr lang="en-US" altLang="en-US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Regular" panose="020B0604020202090204" charset="0"/>
                  <a:ea typeface="PingFang SC Semibold" panose="020B0400000000000000" charset="-122"/>
                  <a:cs typeface="Arial Regular" panose="020B0604020202090204" charset="0"/>
                  <a:sym typeface="+mn-ea"/>
                </a:rPr>
                <a:t>↓</a:t>
              </a:r>
              <a:endParaRPr lang="en-US" altLang="en-US" b="1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PingFang SC Semibold" panose="020B0400000000000000" charset="-122"/>
                <a:cs typeface="Arial Regular" panose="020B0604020202090204" charset="0"/>
                <a:sym typeface="+mn-ea"/>
              </a:endParaRPr>
            </a:p>
          </p:txBody>
        </p:sp>
      </p:grpSp>
      <p:grpSp>
        <p:nvGrpSpPr>
          <p:cNvPr id="168" name="组合 167"/>
          <p:cNvGrpSpPr>
            <a:grpSpLocks noChangeAspect="1"/>
          </p:cNvGrpSpPr>
          <p:nvPr/>
        </p:nvGrpSpPr>
        <p:grpSpPr>
          <a:xfrm>
            <a:off x="31843345" y="11696065"/>
            <a:ext cx="3659505" cy="3340226"/>
            <a:chOff x="-595" y="1545"/>
            <a:chExt cx="7881" cy="7192"/>
          </a:xfrm>
        </p:grpSpPr>
        <p:cxnSp>
          <p:nvCxnSpPr>
            <p:cNvPr id="169" name="直接连接符 168"/>
            <p:cNvCxnSpPr/>
            <p:nvPr/>
          </p:nvCxnSpPr>
          <p:spPr>
            <a:xfrm>
              <a:off x="1098" y="2554"/>
              <a:ext cx="6188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>
              <a:off x="1097" y="5426"/>
              <a:ext cx="6188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>
              <a:off x="1097" y="3990"/>
              <a:ext cx="6188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>
              <a:off x="1098" y="6830"/>
              <a:ext cx="6188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3" name="矩形 172"/>
            <p:cNvSpPr/>
            <p:nvPr/>
          </p:nvSpPr>
          <p:spPr>
            <a:xfrm>
              <a:off x="2171" y="2857"/>
              <a:ext cx="1229" cy="53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3940" y="3699"/>
              <a:ext cx="1229" cy="4529"/>
            </a:xfrm>
            <a:prstGeom prst="rect">
              <a:avLst/>
            </a:prstGeom>
            <a:solidFill>
              <a:srgbClr val="995CA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5" name="矩形 174"/>
            <p:cNvSpPr/>
            <p:nvPr/>
          </p:nvSpPr>
          <p:spPr>
            <a:xfrm>
              <a:off x="5711" y="2666"/>
              <a:ext cx="1229" cy="5582"/>
            </a:xfrm>
            <a:prstGeom prst="rect">
              <a:avLst/>
            </a:prstGeom>
            <a:solidFill>
              <a:srgbClr val="90BA5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6" name="直接连接符 175"/>
            <p:cNvCxnSpPr/>
            <p:nvPr/>
          </p:nvCxnSpPr>
          <p:spPr>
            <a:xfrm>
              <a:off x="1097" y="8234"/>
              <a:ext cx="6188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7" name="文本框 176"/>
            <p:cNvSpPr txBox="1"/>
            <p:nvPr/>
          </p:nvSpPr>
          <p:spPr>
            <a:xfrm>
              <a:off x="530" y="1545"/>
              <a:ext cx="6755" cy="7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F1 Score with 30</a:t>
              </a:r>
              <a:r>
                <a:rPr lang="en-US" altLang="zh-CN" sz="2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% outlier</a:t>
              </a:r>
              <a:endParaRPr lang="en-US" altLang="zh-CN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Semibold" charset="0"/>
                <a:ea typeface="PingFang SC Semibold" panose="020B0400000000000000" charset="-122"/>
                <a:cs typeface="Arial Semibold" charset="0"/>
              </a:endParaRP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143" y="7944"/>
              <a:ext cx="954" cy="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0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-595" y="6540"/>
              <a:ext cx="1693" cy="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25%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80" name="文本框 179"/>
            <p:cNvSpPr txBox="1"/>
            <p:nvPr/>
          </p:nvSpPr>
          <p:spPr>
            <a:xfrm>
              <a:off x="-366" y="5136"/>
              <a:ext cx="1462" cy="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50%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-367" y="3700"/>
              <a:ext cx="1463" cy="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75%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-594" y="2264"/>
              <a:ext cx="1693" cy="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100%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grpSp>
        <p:nvGrpSpPr>
          <p:cNvPr id="183" name="组合 182"/>
          <p:cNvGrpSpPr>
            <a:grpSpLocks noChangeAspect="1"/>
          </p:cNvGrpSpPr>
          <p:nvPr/>
        </p:nvGrpSpPr>
        <p:grpSpPr>
          <a:xfrm>
            <a:off x="35663505" y="11696700"/>
            <a:ext cx="3660775" cy="3340226"/>
            <a:chOff x="-597" y="1545"/>
            <a:chExt cx="7883" cy="7192"/>
          </a:xfrm>
        </p:grpSpPr>
        <p:cxnSp>
          <p:nvCxnSpPr>
            <p:cNvPr id="184" name="直接连接符 183"/>
            <p:cNvCxnSpPr/>
            <p:nvPr/>
          </p:nvCxnSpPr>
          <p:spPr>
            <a:xfrm>
              <a:off x="1098" y="2554"/>
              <a:ext cx="6188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>
              <a:off x="1097" y="5426"/>
              <a:ext cx="6188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1097" y="3990"/>
              <a:ext cx="6188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>
              <a:off x="1098" y="6830"/>
              <a:ext cx="6188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8" name="矩形 187"/>
            <p:cNvSpPr/>
            <p:nvPr/>
          </p:nvSpPr>
          <p:spPr>
            <a:xfrm>
              <a:off x="2171" y="3874"/>
              <a:ext cx="1229" cy="43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3940" y="5641"/>
              <a:ext cx="1229" cy="2607"/>
            </a:xfrm>
            <a:prstGeom prst="rect">
              <a:avLst/>
            </a:prstGeom>
            <a:solidFill>
              <a:srgbClr val="995CA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5711" y="2666"/>
              <a:ext cx="1229" cy="5582"/>
            </a:xfrm>
            <a:prstGeom prst="rect">
              <a:avLst/>
            </a:prstGeom>
            <a:solidFill>
              <a:srgbClr val="90BA5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/>
            <p:nvPr/>
          </p:nvCxnSpPr>
          <p:spPr>
            <a:xfrm>
              <a:off x="1097" y="8234"/>
              <a:ext cx="6188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92" name="文本框 191"/>
            <p:cNvSpPr txBox="1"/>
            <p:nvPr/>
          </p:nvSpPr>
          <p:spPr>
            <a:xfrm>
              <a:off x="531" y="1545"/>
              <a:ext cx="6755" cy="7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F1 Score with 70</a:t>
              </a:r>
              <a:r>
                <a:rPr lang="en-US" altLang="zh-CN" sz="2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% outlier</a:t>
              </a:r>
              <a:endParaRPr lang="en-US" altLang="zh-CN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Semibold" charset="0"/>
                <a:ea typeface="PingFang SC Semibold" panose="020B0400000000000000" charset="-122"/>
                <a:cs typeface="Arial Semibold" charset="0"/>
              </a:endParaRPr>
            </a:p>
          </p:txBody>
        </p:sp>
        <p:sp>
          <p:nvSpPr>
            <p:cNvPr id="193" name="文本框 192"/>
            <p:cNvSpPr txBox="1"/>
            <p:nvPr/>
          </p:nvSpPr>
          <p:spPr>
            <a:xfrm>
              <a:off x="143" y="7944"/>
              <a:ext cx="954" cy="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0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94" name="文本框 193"/>
            <p:cNvSpPr txBox="1"/>
            <p:nvPr/>
          </p:nvSpPr>
          <p:spPr>
            <a:xfrm>
              <a:off x="-477" y="6540"/>
              <a:ext cx="1576" cy="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25%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95" name="文本框 194"/>
            <p:cNvSpPr txBox="1"/>
            <p:nvPr/>
          </p:nvSpPr>
          <p:spPr>
            <a:xfrm>
              <a:off x="-597" y="5136"/>
              <a:ext cx="1694" cy="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50%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-368" y="3700"/>
              <a:ext cx="1465" cy="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75%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-595" y="2264"/>
              <a:ext cx="1694" cy="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100%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grpSp>
        <p:nvGrpSpPr>
          <p:cNvPr id="198" name="组合 197"/>
          <p:cNvGrpSpPr>
            <a:grpSpLocks noChangeAspect="1"/>
          </p:cNvGrpSpPr>
          <p:nvPr/>
        </p:nvGrpSpPr>
        <p:grpSpPr>
          <a:xfrm>
            <a:off x="39391604" y="11696065"/>
            <a:ext cx="3605516" cy="3340132"/>
            <a:chOff x="12420" y="2142"/>
            <a:chExt cx="6228" cy="5770"/>
          </a:xfrm>
        </p:grpSpPr>
        <p:cxnSp>
          <p:nvCxnSpPr>
            <p:cNvPr id="199" name="直接连接符 198"/>
            <p:cNvCxnSpPr/>
            <p:nvPr/>
          </p:nvCxnSpPr>
          <p:spPr>
            <a:xfrm>
              <a:off x="13680" y="2952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13679" y="6035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13684" y="6929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02" name="矩形 201"/>
            <p:cNvSpPr>
              <a:spLocks noChangeAspect="1"/>
            </p:cNvSpPr>
            <p:nvPr/>
          </p:nvSpPr>
          <p:spPr>
            <a:xfrm>
              <a:off x="14541" y="2971"/>
              <a:ext cx="986" cy="45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3" name="矩形 202"/>
            <p:cNvSpPr/>
            <p:nvPr/>
          </p:nvSpPr>
          <p:spPr>
            <a:xfrm>
              <a:off x="15961" y="6928"/>
              <a:ext cx="986" cy="581"/>
            </a:xfrm>
            <a:prstGeom prst="rect">
              <a:avLst/>
            </a:prstGeom>
            <a:solidFill>
              <a:srgbClr val="995CA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4" name="矩形 203"/>
            <p:cNvSpPr/>
            <p:nvPr/>
          </p:nvSpPr>
          <p:spPr>
            <a:xfrm>
              <a:off x="17380" y="6034"/>
              <a:ext cx="986" cy="1485"/>
            </a:xfrm>
            <a:prstGeom prst="rect">
              <a:avLst/>
            </a:prstGeom>
            <a:solidFill>
              <a:srgbClr val="90BA5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05" name="直接连接符 204"/>
            <p:cNvCxnSpPr/>
            <p:nvPr/>
          </p:nvCxnSpPr>
          <p:spPr>
            <a:xfrm>
              <a:off x="13679" y="7509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06" name="文本框 205"/>
            <p:cNvSpPr txBox="1"/>
            <p:nvPr/>
          </p:nvSpPr>
          <p:spPr>
            <a:xfrm>
              <a:off x="13224" y="2142"/>
              <a:ext cx="5419" cy="5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Time (s) </a:t>
              </a:r>
              <a:r>
                <a:rPr lang="en-US" altLang="zh-CN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  <a:sym typeface="+mn-ea"/>
                </a:rPr>
                <a:t>with 20% outlier</a:t>
              </a:r>
              <a:endParaRPr lang="en-US" altLang="zh-CN" b="1">
                <a:solidFill>
                  <a:schemeClr val="accent1">
                    <a:lumMod val="60000"/>
                    <a:lumOff val="40000"/>
                  </a:schemeClr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endParaRPr>
            </a:p>
          </p:txBody>
        </p:sp>
        <p:sp>
          <p:nvSpPr>
            <p:cNvPr id="207" name="文本框 206"/>
            <p:cNvSpPr txBox="1"/>
            <p:nvPr/>
          </p:nvSpPr>
          <p:spPr>
            <a:xfrm>
              <a:off x="12914" y="7276"/>
              <a:ext cx="765" cy="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0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208" name="文本框 207"/>
            <p:cNvSpPr txBox="1"/>
            <p:nvPr/>
          </p:nvSpPr>
          <p:spPr>
            <a:xfrm>
              <a:off x="12420" y="6697"/>
              <a:ext cx="1264" cy="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10</a:t>
              </a:r>
              <a:r>
                <a:rPr lang="en-US" altLang="zh-CN" baseline="30000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-2</a:t>
              </a:r>
              <a:endParaRPr lang="en-US" altLang="zh-CN" baseline="30000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209" name="文本框 208"/>
            <p:cNvSpPr txBox="1"/>
            <p:nvPr/>
          </p:nvSpPr>
          <p:spPr>
            <a:xfrm>
              <a:off x="12692" y="5803"/>
              <a:ext cx="987" cy="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  <a:sym typeface="+mn-ea"/>
                </a:rPr>
                <a:t>10</a:t>
              </a:r>
              <a:r>
                <a:rPr lang="en-US" altLang="zh-CN" baseline="30000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  <a:sym typeface="+mn-ea"/>
                </a:rPr>
                <a:t>-1</a:t>
              </a:r>
              <a:endParaRPr lang="en-US" altLang="zh-CN" baseline="30000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12696" y="2719"/>
              <a:ext cx="984" cy="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  <a:sym typeface="+mn-ea"/>
                </a:rPr>
                <a:t>10</a:t>
              </a:r>
              <a:r>
                <a:rPr lang="en-US" altLang="zh-CN" baseline="30000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  <a:sym typeface="+mn-ea"/>
                </a:rPr>
                <a:t>4</a:t>
              </a:r>
              <a:endParaRPr lang="en-US" altLang="zh-CN" baseline="30000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endParaRPr>
            </a:p>
          </p:txBody>
        </p:sp>
        <p:sp>
          <p:nvSpPr>
            <p:cNvPr id="211" name="椭圆 210"/>
            <p:cNvSpPr/>
            <p:nvPr/>
          </p:nvSpPr>
          <p:spPr>
            <a:xfrm>
              <a:off x="13240" y="5143"/>
              <a:ext cx="113" cy="1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13240" y="4338"/>
              <a:ext cx="113" cy="1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13240" y="3596"/>
              <a:ext cx="113" cy="11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4" name="矩形 213"/>
          <p:cNvSpPr/>
          <p:nvPr/>
        </p:nvSpPr>
        <p:spPr>
          <a:xfrm>
            <a:off x="34693860" y="15611475"/>
            <a:ext cx="1694815" cy="5372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latin typeface="Arial Semibold" charset="0"/>
                <a:ea typeface="PingFang SC Semibold" panose="020B0400000000000000" charset="-122"/>
                <a:cs typeface="Arial Semibold" charset="0"/>
              </a:rPr>
              <a:t>BnB</a:t>
            </a:r>
            <a:endParaRPr lang="en-US" altLang="zh-CN" sz="2400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215" name="矩形 214"/>
          <p:cNvSpPr/>
          <p:nvPr/>
        </p:nvSpPr>
        <p:spPr>
          <a:xfrm>
            <a:off x="37211635" y="15611475"/>
            <a:ext cx="1694815" cy="537210"/>
          </a:xfrm>
          <a:prstGeom prst="rect">
            <a:avLst/>
          </a:prstGeom>
          <a:solidFill>
            <a:srgbClr val="995CA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latin typeface="Arial Semibold" charset="0"/>
                <a:ea typeface="PingFang SC Semibold" panose="020B0400000000000000" charset="-122"/>
                <a:cs typeface="Arial Semibold" charset="0"/>
              </a:rPr>
              <a:t>RANSAC</a:t>
            </a:r>
            <a:endParaRPr lang="en-US" altLang="zh-CN" sz="2400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39658925" y="15611475"/>
            <a:ext cx="1694815" cy="537210"/>
          </a:xfrm>
          <a:prstGeom prst="rect">
            <a:avLst/>
          </a:prstGeom>
          <a:solidFill>
            <a:srgbClr val="90BA5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latin typeface="Arial Semibold" charset="0"/>
                <a:ea typeface="PingFang SC Semibold" panose="020B0400000000000000" charset="-122"/>
                <a:cs typeface="Arial Semibold" charset="0"/>
              </a:rPr>
              <a:t>Ours</a:t>
            </a:r>
            <a:endParaRPr lang="en-US" altLang="zh-CN" sz="2400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grpSp>
        <p:nvGrpSpPr>
          <p:cNvPr id="217" name="组合 216"/>
          <p:cNvGrpSpPr/>
          <p:nvPr/>
        </p:nvGrpSpPr>
        <p:grpSpPr>
          <a:xfrm>
            <a:off x="33757235" y="16885285"/>
            <a:ext cx="4018915" cy="3591560"/>
            <a:chOff x="918" y="2633"/>
            <a:chExt cx="6329" cy="5656"/>
          </a:xfrm>
        </p:grpSpPr>
        <p:cxnSp>
          <p:nvCxnSpPr>
            <p:cNvPr id="218" name="直接连接符 217"/>
            <p:cNvCxnSpPr/>
            <p:nvPr/>
          </p:nvCxnSpPr>
          <p:spPr>
            <a:xfrm>
              <a:off x="2276" y="3385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>
              <a:off x="2275" y="5689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2275" y="4537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>
              <a:off x="2276" y="6815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22" name="矩形 221"/>
            <p:cNvSpPr/>
            <p:nvPr/>
          </p:nvSpPr>
          <p:spPr>
            <a:xfrm>
              <a:off x="3112" y="4405"/>
              <a:ext cx="986" cy="35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3" name="矩形 222"/>
            <p:cNvSpPr/>
            <p:nvPr/>
          </p:nvSpPr>
          <p:spPr>
            <a:xfrm>
              <a:off x="4544" y="4096"/>
              <a:ext cx="986" cy="38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4" name="矩形 223"/>
            <p:cNvSpPr/>
            <p:nvPr/>
          </p:nvSpPr>
          <p:spPr>
            <a:xfrm>
              <a:off x="5976" y="3598"/>
              <a:ext cx="986" cy="4354"/>
            </a:xfrm>
            <a:prstGeom prst="rect">
              <a:avLst/>
            </a:prstGeom>
            <a:solidFill>
              <a:srgbClr val="90BA5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25" name="直接连接符 224"/>
            <p:cNvCxnSpPr/>
            <p:nvPr/>
          </p:nvCxnSpPr>
          <p:spPr>
            <a:xfrm>
              <a:off x="2275" y="7942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26" name="文本框 225"/>
            <p:cNvSpPr txBox="1"/>
            <p:nvPr/>
          </p:nvSpPr>
          <p:spPr>
            <a:xfrm>
              <a:off x="1510" y="7709"/>
              <a:ext cx="76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0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227" name="文本框 226"/>
            <p:cNvSpPr txBox="1"/>
            <p:nvPr/>
          </p:nvSpPr>
          <p:spPr>
            <a:xfrm>
              <a:off x="918" y="6583"/>
              <a:ext cx="13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25%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1101" y="5456"/>
              <a:ext cx="11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50%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1100" y="4304"/>
              <a:ext cx="1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75%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230" name="文本框 229"/>
            <p:cNvSpPr txBox="1"/>
            <p:nvPr/>
          </p:nvSpPr>
          <p:spPr>
            <a:xfrm>
              <a:off x="918" y="3152"/>
              <a:ext cx="13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100%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231" name="文本框 230"/>
            <p:cNvSpPr txBox="1"/>
            <p:nvPr/>
          </p:nvSpPr>
          <p:spPr>
            <a:xfrm>
              <a:off x="2282" y="2633"/>
              <a:ext cx="49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YUD AA@10</a:t>
              </a:r>
              <a:r>
                <a:rPr lang="zh-CN" altLang="en-US" sz="2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°</a:t>
              </a:r>
              <a:endPara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Semibold" charset="0"/>
                <a:ea typeface="PingFang SC Semibold" panose="020B0400000000000000" charset="-122"/>
                <a:cs typeface="Arial Semibold" charset="0"/>
              </a:endParaRPr>
            </a:p>
          </p:txBody>
        </p:sp>
      </p:grpSp>
      <p:sp>
        <p:nvSpPr>
          <p:cNvPr id="232" name="矩形 231"/>
          <p:cNvSpPr/>
          <p:nvPr/>
        </p:nvSpPr>
        <p:spPr>
          <a:xfrm>
            <a:off x="34806890" y="20586065"/>
            <a:ext cx="1694815" cy="5372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latin typeface="Arial Semibold" charset="0"/>
                <a:ea typeface="PingFang SC Semibold" panose="020B0400000000000000" charset="-122"/>
                <a:cs typeface="Arial Semibold" charset="0"/>
              </a:rPr>
              <a:t>NeurVPS</a:t>
            </a:r>
            <a:endParaRPr lang="en-US" altLang="zh-CN" sz="2400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233" name="矩形 232"/>
          <p:cNvSpPr/>
          <p:nvPr/>
        </p:nvSpPr>
        <p:spPr>
          <a:xfrm>
            <a:off x="37324665" y="20586065"/>
            <a:ext cx="1694815" cy="5372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latin typeface="Arial Semibold" charset="0"/>
                <a:ea typeface="PingFang SC Semibold" panose="020B0400000000000000" charset="-122"/>
                <a:cs typeface="Arial Semibold" charset="0"/>
              </a:rPr>
              <a:t>PARSAC</a:t>
            </a:r>
            <a:endParaRPr lang="en-US" altLang="zh-CN" sz="2400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sp>
        <p:nvSpPr>
          <p:cNvPr id="234" name="矩形 233"/>
          <p:cNvSpPr/>
          <p:nvPr/>
        </p:nvSpPr>
        <p:spPr>
          <a:xfrm>
            <a:off x="39771955" y="20586065"/>
            <a:ext cx="1694815" cy="537210"/>
          </a:xfrm>
          <a:prstGeom prst="rect">
            <a:avLst/>
          </a:prstGeom>
          <a:solidFill>
            <a:srgbClr val="90BA5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b="1">
                <a:latin typeface="Arial Semibold" charset="0"/>
                <a:ea typeface="PingFang SC Semibold" panose="020B0400000000000000" charset="-122"/>
                <a:cs typeface="Arial Semibold" charset="0"/>
              </a:rPr>
              <a:t>Ours</a:t>
            </a:r>
            <a:endParaRPr lang="en-US" altLang="zh-CN" sz="2400" b="1">
              <a:latin typeface="Arial Semibold" charset="0"/>
              <a:ea typeface="PingFang SC Semibold" panose="020B0400000000000000" charset="-122"/>
              <a:cs typeface="Arial Semibold" charset="0"/>
            </a:endParaRPr>
          </a:p>
        </p:txBody>
      </p:sp>
      <p:grpSp>
        <p:nvGrpSpPr>
          <p:cNvPr id="235" name="组合 234"/>
          <p:cNvGrpSpPr/>
          <p:nvPr/>
        </p:nvGrpSpPr>
        <p:grpSpPr>
          <a:xfrm>
            <a:off x="37908230" y="16873220"/>
            <a:ext cx="4015105" cy="3602355"/>
            <a:chOff x="11798" y="2615"/>
            <a:chExt cx="6323" cy="5673"/>
          </a:xfrm>
        </p:grpSpPr>
        <p:cxnSp>
          <p:nvCxnSpPr>
            <p:cNvPr id="236" name="直接连接符 235"/>
            <p:cNvCxnSpPr/>
            <p:nvPr/>
          </p:nvCxnSpPr>
          <p:spPr>
            <a:xfrm>
              <a:off x="13156" y="3349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/>
            <p:nvPr/>
          </p:nvCxnSpPr>
          <p:spPr>
            <a:xfrm>
              <a:off x="13155" y="5653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8" name="直接连接符 237"/>
            <p:cNvCxnSpPr/>
            <p:nvPr/>
          </p:nvCxnSpPr>
          <p:spPr>
            <a:xfrm>
              <a:off x="13155" y="4501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9" name="直接连接符 238"/>
            <p:cNvCxnSpPr/>
            <p:nvPr/>
          </p:nvCxnSpPr>
          <p:spPr>
            <a:xfrm>
              <a:off x="13156" y="6779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40" name="矩形 239"/>
            <p:cNvSpPr/>
            <p:nvPr/>
          </p:nvSpPr>
          <p:spPr>
            <a:xfrm>
              <a:off x="14005" y="3517"/>
              <a:ext cx="986" cy="43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1" name="矩形 240"/>
            <p:cNvSpPr/>
            <p:nvPr/>
          </p:nvSpPr>
          <p:spPr>
            <a:xfrm>
              <a:off x="15424" y="3597"/>
              <a:ext cx="986" cy="43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2" name="矩形 241"/>
            <p:cNvSpPr/>
            <p:nvPr/>
          </p:nvSpPr>
          <p:spPr>
            <a:xfrm>
              <a:off x="16856" y="3695"/>
              <a:ext cx="986" cy="4230"/>
            </a:xfrm>
            <a:prstGeom prst="rect">
              <a:avLst/>
            </a:prstGeom>
            <a:solidFill>
              <a:srgbClr val="90BA5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43" name="直接连接符 242"/>
            <p:cNvCxnSpPr/>
            <p:nvPr/>
          </p:nvCxnSpPr>
          <p:spPr>
            <a:xfrm>
              <a:off x="13155" y="7906"/>
              <a:ext cx="4964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44" name="文本框 243"/>
            <p:cNvSpPr txBox="1"/>
            <p:nvPr/>
          </p:nvSpPr>
          <p:spPr>
            <a:xfrm>
              <a:off x="11798" y="6547"/>
              <a:ext cx="13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25%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245" name="文本框 244"/>
            <p:cNvSpPr txBox="1"/>
            <p:nvPr/>
          </p:nvSpPr>
          <p:spPr>
            <a:xfrm>
              <a:off x="11981" y="5420"/>
              <a:ext cx="11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50%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246" name="文本框 245"/>
            <p:cNvSpPr txBox="1"/>
            <p:nvPr/>
          </p:nvSpPr>
          <p:spPr>
            <a:xfrm>
              <a:off x="11980" y="4268"/>
              <a:ext cx="1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75%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11798" y="3116"/>
              <a:ext cx="13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100%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  <p:sp>
          <p:nvSpPr>
            <p:cNvPr id="248" name="文本框 247"/>
            <p:cNvSpPr txBox="1"/>
            <p:nvPr/>
          </p:nvSpPr>
          <p:spPr>
            <a:xfrm>
              <a:off x="13157" y="2615"/>
              <a:ext cx="49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SU3 AA@10</a:t>
              </a:r>
              <a:r>
                <a:rPr lang="zh-CN" altLang="en-US" sz="2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°</a:t>
              </a:r>
              <a:endParaRPr lang="zh-CN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Arial Semibold" charset="0"/>
                <a:ea typeface="PingFang SC Semibold" panose="020B0400000000000000" charset="-122"/>
                <a:cs typeface="Arial Semibold" charset="0"/>
              </a:endParaRPr>
            </a:p>
          </p:txBody>
        </p:sp>
        <p:sp>
          <p:nvSpPr>
            <p:cNvPr id="249" name="文本框 248"/>
            <p:cNvSpPr txBox="1"/>
            <p:nvPr/>
          </p:nvSpPr>
          <p:spPr>
            <a:xfrm>
              <a:off x="12389" y="7708"/>
              <a:ext cx="76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>
                  <a:solidFill>
                    <a:schemeClr val="bg1"/>
                  </a:solidFill>
                  <a:latin typeface="Arial Regular" panose="020B0604020202090204" charset="0"/>
                  <a:cs typeface="Arial Regular" panose="020B0604020202090204" charset="0"/>
                </a:rPr>
                <a:t>0</a:t>
              </a:r>
              <a:endParaRPr lang="en-US" altLang="zh-CN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</a:endParaRPr>
            </a:p>
          </p:txBody>
        </p:sp>
      </p:grpSp>
      <p:pic>
        <p:nvPicPr>
          <p:cNvPr id="284" name="图片 283" descr="cvpr-navbar-logo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t="50111" b="-50265"/>
          <a:stretch>
            <a:fillRect/>
          </a:stretch>
        </p:blipFill>
        <p:spPr>
          <a:xfrm>
            <a:off x="36264215" y="2682110"/>
            <a:ext cx="7704455" cy="2736000"/>
          </a:xfrm>
          <a:prstGeom prst="rect">
            <a:avLst/>
          </a:prstGeom>
        </p:spPr>
      </p:pic>
      <p:sp>
        <p:nvSpPr>
          <p:cNvPr id="286" name="TextShape 3"/>
          <p:cNvSpPr txBox="1"/>
          <p:nvPr/>
        </p:nvSpPr>
        <p:spPr>
          <a:xfrm>
            <a:off x="671195" y="9135110"/>
            <a:ext cx="7475220" cy="926465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p>
            <a:pPr marL="685800" indent="-685800">
              <a:lnSpc>
                <a:spcPct val="100000"/>
              </a:lnSpc>
              <a:spcBef>
                <a:spcPts val="580"/>
              </a:spcBef>
              <a:buFont typeface="Wingdings" panose="05000000000000000000" charset="0"/>
              <a:buChar char=""/>
              <a:tabLst>
                <a:tab pos="0" algn="l"/>
              </a:tabLst>
            </a:pPr>
            <a:r>
              <a:rPr lang="en-US" sz="4800" b="1" strike="noStrike" spc="-1">
                <a:solidFill>
                  <a:schemeClr val="bg1"/>
                </a:solidFill>
                <a:latin typeface="Arial" panose="020B0604020202090204"/>
                <a:ea typeface="MS PGothic"/>
              </a:rPr>
              <a:t>Motivation</a:t>
            </a:r>
            <a:endParaRPr lang="en-US" sz="4800" b="1" strike="noStrike" spc="-1">
              <a:solidFill>
                <a:schemeClr val="bg1"/>
              </a:solidFill>
              <a:latin typeface="Arial" panose="020B0604020202090204"/>
              <a:ea typeface="MS PGothic"/>
            </a:endParaRPr>
          </a:p>
        </p:txBody>
      </p:sp>
      <p:sp>
        <p:nvSpPr>
          <p:cNvPr id="288" name="文本框 287"/>
          <p:cNvSpPr txBox="1"/>
          <p:nvPr/>
        </p:nvSpPr>
        <p:spPr>
          <a:xfrm>
            <a:off x="871220" y="16673830"/>
            <a:ext cx="1195006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• A “soft” association scheme, realized via the proposed truncated multi-selection error, for joint estimation of VPs’ location and line-VP association.</a:t>
            </a:r>
            <a:endParaRPr lang="en-US" altLang="zh-CN" sz="2800">
              <a:solidFill>
                <a:schemeClr val="bg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 algn="l"/>
            <a:r>
              <a:rPr lang="en-US" altLang="zh-CN" sz="2800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• Introducing convex relaxation to reformulate the intermediate QCQP form of the primal problem as a convex SDP problem.</a:t>
            </a:r>
            <a:endParaRPr lang="en-US" altLang="zh-CN" sz="2800">
              <a:solidFill>
                <a:schemeClr val="bg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 algn="l"/>
            <a:r>
              <a:rPr lang="en-US" altLang="zh-CN" sz="2800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• An iterative solver, GlobustVP, that solves each VP subproblem independently (corresponding to a sub-block of the full SDP problem), achieving global optimality under mild conditions.</a:t>
            </a:r>
            <a:endParaRPr lang="en-US" altLang="zh-CN" sz="2800">
              <a:solidFill>
                <a:schemeClr val="bg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 algn="l"/>
            <a:r>
              <a:rPr lang="en-US" altLang="zh-CN" sz="2800">
                <a:solidFill>
                  <a:schemeClr val="bg1"/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• Extensive evaluations on both synthetic and real data demonstrate that our method achieves superior accuracy and robustness, while being on par with prior methods in terms of efficiency.</a:t>
            </a:r>
            <a:endParaRPr lang="zh-CN" altLang="en-US" sz="2800">
              <a:solidFill>
                <a:schemeClr val="bg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 algn="l"/>
            <a:endParaRPr lang="zh-CN" altLang="en-US" sz="2800">
              <a:solidFill>
                <a:schemeClr val="bg1"/>
              </a:solidFill>
              <a:latin typeface="Arial Regular" panose="020B0604020202090204" charset="0"/>
              <a:cs typeface="Arial Regular" panose="020B0604020202090204" charset="0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708660" y="15747365"/>
            <a:ext cx="7475220" cy="926465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p>
            <a:pPr marL="685800" indent="-685800">
              <a:lnSpc>
                <a:spcPct val="100000"/>
              </a:lnSpc>
              <a:spcBef>
                <a:spcPts val="580"/>
              </a:spcBef>
              <a:buFont typeface="Wingdings" panose="05000000000000000000" charset="0"/>
              <a:buChar char=""/>
              <a:tabLst>
                <a:tab pos="0" algn="l"/>
              </a:tabLst>
            </a:pPr>
            <a:r>
              <a:rPr lang="en-US" sz="4800" b="1" strike="noStrike" spc="-1">
                <a:solidFill>
                  <a:schemeClr val="bg1"/>
                </a:solidFill>
                <a:latin typeface="Arial" panose="020B0604020202090204"/>
                <a:ea typeface="MS PGothic"/>
              </a:rPr>
              <a:t>Contribution</a:t>
            </a:r>
            <a:endParaRPr lang="en-US" sz="4800" b="1" strike="noStrike" spc="-1">
              <a:solidFill>
                <a:schemeClr val="bg1"/>
              </a:solidFill>
              <a:latin typeface="Arial" panose="020B0604020202090204"/>
              <a:ea typeface="MS PGothic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12442190" y="2682240"/>
            <a:ext cx="18033365" cy="127762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p>
            <a:pPr marL="565150" indent="-565150" algn="ctr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6600" b="1" strike="noStrike" spc="-1">
                <a:solidFill>
                  <a:schemeClr val="bg1"/>
                </a:solidFill>
                <a:latin typeface="Arial" panose="020B0604020202090204"/>
                <a:ea typeface="MS PGothic"/>
              </a:rPr>
              <a:t>Convex </a:t>
            </a:r>
            <a:r>
              <a:rPr lang="en-US" sz="6600" b="1" strike="noStrike" spc="-1">
                <a:solidFill>
                  <a:schemeClr val="bg1"/>
                </a:solidFill>
                <a:latin typeface="Arial" panose="020B0604020202090204"/>
                <a:ea typeface="MS PGothic"/>
              </a:rPr>
              <a:t>Relaxation</a:t>
            </a:r>
            <a:endParaRPr lang="en-US" sz="6600" b="1" strike="noStrike" spc="-1">
              <a:solidFill>
                <a:schemeClr val="bg1"/>
              </a:solidFill>
              <a:latin typeface="Arial" panose="020B0604020202090204"/>
              <a:ea typeface="MS PGothic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0475555" y="3986530"/>
            <a:ext cx="13415645" cy="127762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p>
            <a:pPr marL="565150" indent="-565150" algn="ctr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6600" b="1" strike="noStrike" spc="-1">
                <a:solidFill>
                  <a:schemeClr val="bg1"/>
                </a:solidFill>
                <a:latin typeface="Arial" panose="020B0604020202090204"/>
                <a:ea typeface="MS PGothic"/>
              </a:rPr>
              <a:t>Experiment</a:t>
            </a:r>
            <a:endParaRPr lang="en-US" sz="6600" b="1" strike="noStrike" spc="-1">
              <a:solidFill>
                <a:schemeClr val="bg1"/>
              </a:solidFill>
              <a:latin typeface="Arial" panose="020B0604020202090204"/>
              <a:ea typeface="MS PGothic"/>
            </a:endParaRPr>
          </a:p>
        </p:txBody>
      </p:sp>
      <p:sp>
        <p:nvSpPr>
          <p:cNvPr id="293" name="TextShape 3"/>
          <p:cNvSpPr txBox="1"/>
          <p:nvPr/>
        </p:nvSpPr>
        <p:spPr>
          <a:xfrm>
            <a:off x="12442190" y="10753090"/>
            <a:ext cx="18033365" cy="127762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p>
            <a:pPr marL="565150" indent="-565150" algn="ctr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6600" b="1" strike="noStrike" spc="-1">
                <a:solidFill>
                  <a:schemeClr val="bg1"/>
                </a:solidFill>
                <a:latin typeface="Arial" panose="020B0604020202090204"/>
                <a:ea typeface="MS PGothic"/>
              </a:rPr>
              <a:t>Method</a:t>
            </a:r>
            <a:r>
              <a:rPr lang="en-US" sz="6600" b="1" strike="noStrike" spc="-1">
                <a:solidFill>
                  <a:schemeClr val="bg1"/>
                </a:solidFill>
                <a:latin typeface="Arial" panose="020B0604020202090204"/>
                <a:ea typeface="MS PGothic"/>
              </a:rPr>
              <a:t>s</a:t>
            </a:r>
            <a:endParaRPr lang="en-US" sz="6600" b="1" strike="noStrike" spc="-1">
              <a:solidFill>
                <a:schemeClr val="bg1"/>
              </a:solidFill>
              <a:latin typeface="Arial" panose="020B0604020202090204"/>
              <a:ea typeface="MS PGothic"/>
            </a:endParaRPr>
          </a:p>
        </p:txBody>
      </p:sp>
      <p:cxnSp>
        <p:nvCxnSpPr>
          <p:cNvPr id="295" name="直接连接符 294"/>
          <p:cNvCxnSpPr/>
          <p:nvPr/>
        </p:nvCxnSpPr>
        <p:spPr>
          <a:xfrm>
            <a:off x="13066395" y="3321050"/>
            <a:ext cx="0" cy="17524730"/>
          </a:xfrm>
          <a:prstGeom prst="line">
            <a:avLst/>
          </a:prstGeom>
          <a:ln w="76200"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6" name="直接连接符 295"/>
          <p:cNvCxnSpPr/>
          <p:nvPr/>
        </p:nvCxnSpPr>
        <p:spPr>
          <a:xfrm>
            <a:off x="30123765" y="3321050"/>
            <a:ext cx="0" cy="17524730"/>
          </a:xfrm>
          <a:prstGeom prst="line">
            <a:avLst/>
          </a:prstGeom>
          <a:ln w="76200"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98" name="图片 297" descr="截屏2025-05-22 14.26.49"/>
          <p:cNvPicPr>
            <a:picLocks noChangeAspect="1"/>
          </p:cNvPicPr>
          <p:nvPr/>
        </p:nvPicPr>
        <p:blipFill>
          <a:blip r:embed="rId19"/>
          <a:srcRect b="11013"/>
          <a:stretch>
            <a:fillRect/>
          </a:stretch>
        </p:blipFill>
        <p:spPr>
          <a:xfrm>
            <a:off x="14076680" y="12602210"/>
            <a:ext cx="5032375" cy="2103755"/>
          </a:xfrm>
          <a:prstGeom prst="rect">
            <a:avLst/>
          </a:prstGeom>
        </p:spPr>
      </p:pic>
      <p:pic>
        <p:nvPicPr>
          <p:cNvPr id="311" name="图片 310" descr="截屏2025-05-31 14.26.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44550" y="7967980"/>
            <a:ext cx="4058920" cy="1167130"/>
          </a:xfrm>
          <a:prstGeom prst="rect">
            <a:avLst/>
          </a:prstGeom>
        </p:spPr>
      </p:pic>
      <p:grpSp>
        <p:nvGrpSpPr>
          <p:cNvPr id="323" name="组合 322"/>
          <p:cNvGrpSpPr/>
          <p:nvPr/>
        </p:nvGrpSpPr>
        <p:grpSpPr>
          <a:xfrm>
            <a:off x="24814530" y="4639945"/>
            <a:ext cx="5116830" cy="4776470"/>
            <a:chOff x="37426" y="7308"/>
            <a:chExt cx="8058" cy="7522"/>
          </a:xfrm>
        </p:grpSpPr>
        <p:cxnSp>
          <p:nvCxnSpPr>
            <p:cNvPr id="322" name="直接连接符 321"/>
            <p:cNvCxnSpPr/>
            <p:nvPr/>
          </p:nvCxnSpPr>
          <p:spPr>
            <a:xfrm>
              <a:off x="37573" y="11231"/>
              <a:ext cx="6655" cy="0"/>
            </a:xfrm>
            <a:prstGeom prst="line">
              <a:avLst/>
            </a:prstGeom>
            <a:ln w="38100">
              <a:solidFill>
                <a:srgbClr val="FFFF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16" name="任意多边形 315"/>
            <p:cNvSpPr/>
            <p:nvPr/>
          </p:nvSpPr>
          <p:spPr>
            <a:xfrm>
              <a:off x="37699" y="7308"/>
              <a:ext cx="3956" cy="3927"/>
            </a:xfrm>
            <a:custGeom>
              <a:avLst/>
              <a:gdLst>
                <a:gd name="connsiteX0" fmla="*/ 0 w 3956"/>
                <a:gd name="connsiteY0" fmla="*/ 12 h 2603"/>
                <a:gd name="connsiteX1" fmla="*/ 240 w 3956"/>
                <a:gd name="connsiteY1" fmla="*/ 995 h 2603"/>
                <a:gd name="connsiteX2" fmla="*/ 562 w 3956"/>
                <a:gd name="connsiteY2" fmla="*/ 1725 h 2603"/>
                <a:gd name="connsiteX3" fmla="*/ 1142 w 3956"/>
                <a:gd name="connsiteY3" fmla="*/ 2432 h 2603"/>
                <a:gd name="connsiteX4" fmla="*/ 1677 w 3956"/>
                <a:gd name="connsiteY4" fmla="*/ 2585 h 2603"/>
                <a:gd name="connsiteX5" fmla="*/ 2121 w 3956"/>
                <a:gd name="connsiteY5" fmla="*/ 2233 h 2603"/>
                <a:gd name="connsiteX6" fmla="*/ 2361 w 3956"/>
                <a:gd name="connsiteY6" fmla="*/ 1679 h 2603"/>
                <a:gd name="connsiteX7" fmla="*/ 2549 w 3956"/>
                <a:gd name="connsiteY7" fmla="*/ 1453 h 2603"/>
                <a:gd name="connsiteX8" fmla="*/ 2768 w 3956"/>
                <a:gd name="connsiteY8" fmla="*/ 1823 h 2603"/>
                <a:gd name="connsiteX9" fmla="*/ 2977 w 3956"/>
                <a:gd name="connsiteY9" fmla="*/ 1989 h 2603"/>
                <a:gd name="connsiteX10" fmla="*/ 3237 w 3956"/>
                <a:gd name="connsiteY10" fmla="*/ 1836 h 2603"/>
                <a:gd name="connsiteX11" fmla="*/ 3528 w 3956"/>
                <a:gd name="connsiteY11" fmla="*/ 1346 h 2603"/>
                <a:gd name="connsiteX12" fmla="*/ 3788 w 3956"/>
                <a:gd name="connsiteY12" fmla="*/ 612 h 2603"/>
                <a:gd name="connsiteX13" fmla="*/ 3956 w 3956"/>
                <a:gd name="connsiteY13" fmla="*/ 0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6" h="2603">
                  <a:moveTo>
                    <a:pt x="0" y="12"/>
                  </a:moveTo>
                  <a:cubicBezTo>
                    <a:pt x="40" y="188"/>
                    <a:pt x="130" y="665"/>
                    <a:pt x="240" y="995"/>
                  </a:cubicBezTo>
                  <a:cubicBezTo>
                    <a:pt x="350" y="1325"/>
                    <a:pt x="458" y="1547"/>
                    <a:pt x="562" y="1725"/>
                  </a:cubicBezTo>
                  <a:cubicBezTo>
                    <a:pt x="666" y="1903"/>
                    <a:pt x="919" y="2255"/>
                    <a:pt x="1142" y="2432"/>
                  </a:cubicBezTo>
                  <a:cubicBezTo>
                    <a:pt x="1365" y="2609"/>
                    <a:pt x="1481" y="2625"/>
                    <a:pt x="1677" y="2585"/>
                  </a:cubicBezTo>
                  <a:cubicBezTo>
                    <a:pt x="1873" y="2545"/>
                    <a:pt x="1989" y="2417"/>
                    <a:pt x="2121" y="2233"/>
                  </a:cubicBezTo>
                  <a:cubicBezTo>
                    <a:pt x="2253" y="2049"/>
                    <a:pt x="2292" y="1834"/>
                    <a:pt x="2361" y="1679"/>
                  </a:cubicBezTo>
                  <a:cubicBezTo>
                    <a:pt x="2430" y="1524"/>
                    <a:pt x="2457" y="1410"/>
                    <a:pt x="2549" y="1453"/>
                  </a:cubicBezTo>
                  <a:cubicBezTo>
                    <a:pt x="2641" y="1496"/>
                    <a:pt x="2682" y="1716"/>
                    <a:pt x="2768" y="1823"/>
                  </a:cubicBezTo>
                  <a:cubicBezTo>
                    <a:pt x="2854" y="1930"/>
                    <a:pt x="2888" y="1998"/>
                    <a:pt x="2977" y="1989"/>
                  </a:cubicBezTo>
                  <a:cubicBezTo>
                    <a:pt x="3066" y="1980"/>
                    <a:pt x="3127" y="1965"/>
                    <a:pt x="3237" y="1836"/>
                  </a:cubicBezTo>
                  <a:cubicBezTo>
                    <a:pt x="3347" y="1707"/>
                    <a:pt x="3418" y="1591"/>
                    <a:pt x="3528" y="1346"/>
                  </a:cubicBezTo>
                  <a:cubicBezTo>
                    <a:pt x="3638" y="1101"/>
                    <a:pt x="3702" y="881"/>
                    <a:pt x="3788" y="612"/>
                  </a:cubicBezTo>
                  <a:cubicBezTo>
                    <a:pt x="3874" y="343"/>
                    <a:pt x="3928" y="108"/>
                    <a:pt x="3956" y="0"/>
                  </a:cubicBezTo>
                </a:path>
              </a:pathLst>
            </a:cu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7" name="任意多边形 316"/>
            <p:cNvSpPr/>
            <p:nvPr/>
          </p:nvSpPr>
          <p:spPr>
            <a:xfrm flipV="1">
              <a:off x="39175" y="11246"/>
              <a:ext cx="3956" cy="3584"/>
            </a:xfrm>
            <a:custGeom>
              <a:avLst/>
              <a:gdLst>
                <a:gd name="connsiteX0" fmla="*/ 0 w 3956"/>
                <a:gd name="connsiteY0" fmla="*/ 12 h 2920"/>
                <a:gd name="connsiteX1" fmla="*/ 240 w 3956"/>
                <a:gd name="connsiteY1" fmla="*/ 995 h 2920"/>
                <a:gd name="connsiteX2" fmla="*/ 562 w 3956"/>
                <a:gd name="connsiteY2" fmla="*/ 1725 h 2920"/>
                <a:gd name="connsiteX3" fmla="*/ 1142 w 3956"/>
                <a:gd name="connsiteY3" fmla="*/ 2432 h 2920"/>
                <a:gd name="connsiteX4" fmla="*/ 1887 w 3956"/>
                <a:gd name="connsiteY4" fmla="*/ 2920 h 2920"/>
                <a:gd name="connsiteX5" fmla="*/ 2523 w 3956"/>
                <a:gd name="connsiteY5" fmla="*/ 2590 h 2920"/>
                <a:gd name="connsiteX6" fmla="*/ 2937 w 3956"/>
                <a:gd name="connsiteY6" fmla="*/ 2190 h 2920"/>
                <a:gd name="connsiteX7" fmla="*/ 3237 w 3956"/>
                <a:gd name="connsiteY7" fmla="*/ 1836 h 2920"/>
                <a:gd name="connsiteX8" fmla="*/ 3528 w 3956"/>
                <a:gd name="connsiteY8" fmla="*/ 1346 h 2920"/>
                <a:gd name="connsiteX9" fmla="*/ 3788 w 3956"/>
                <a:gd name="connsiteY9" fmla="*/ 612 h 2920"/>
                <a:gd name="connsiteX10" fmla="*/ 3956 w 3956"/>
                <a:gd name="connsiteY10" fmla="*/ 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6" h="2920">
                  <a:moveTo>
                    <a:pt x="0" y="12"/>
                  </a:moveTo>
                  <a:cubicBezTo>
                    <a:pt x="40" y="188"/>
                    <a:pt x="130" y="665"/>
                    <a:pt x="240" y="995"/>
                  </a:cubicBezTo>
                  <a:cubicBezTo>
                    <a:pt x="350" y="1325"/>
                    <a:pt x="458" y="1547"/>
                    <a:pt x="562" y="1725"/>
                  </a:cubicBezTo>
                  <a:cubicBezTo>
                    <a:pt x="666" y="1903"/>
                    <a:pt x="938" y="2227"/>
                    <a:pt x="1142" y="2432"/>
                  </a:cubicBezTo>
                  <a:cubicBezTo>
                    <a:pt x="1346" y="2637"/>
                    <a:pt x="1525" y="2926"/>
                    <a:pt x="1887" y="2920"/>
                  </a:cubicBezTo>
                  <a:cubicBezTo>
                    <a:pt x="2160" y="2915"/>
                    <a:pt x="2392" y="2690"/>
                    <a:pt x="2523" y="2590"/>
                  </a:cubicBezTo>
                  <a:cubicBezTo>
                    <a:pt x="2654" y="2490"/>
                    <a:pt x="2802" y="2305"/>
                    <a:pt x="2937" y="2190"/>
                  </a:cubicBezTo>
                  <a:cubicBezTo>
                    <a:pt x="3073" y="2075"/>
                    <a:pt x="3134" y="1976"/>
                    <a:pt x="3237" y="1836"/>
                  </a:cubicBezTo>
                  <a:cubicBezTo>
                    <a:pt x="3347" y="1707"/>
                    <a:pt x="3418" y="1591"/>
                    <a:pt x="3528" y="1346"/>
                  </a:cubicBezTo>
                  <a:cubicBezTo>
                    <a:pt x="3638" y="1101"/>
                    <a:pt x="3702" y="881"/>
                    <a:pt x="3788" y="612"/>
                  </a:cubicBezTo>
                  <a:cubicBezTo>
                    <a:pt x="3874" y="343"/>
                    <a:pt x="3928" y="108"/>
                    <a:pt x="3956" y="0"/>
                  </a:cubicBezTo>
                </a:path>
              </a:pathLst>
            </a:custGeom>
            <a:noFill/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8" name="文本框 317"/>
            <p:cNvSpPr txBox="1"/>
            <p:nvPr/>
          </p:nvSpPr>
          <p:spPr>
            <a:xfrm>
              <a:off x="38024" y="7309"/>
              <a:ext cx="38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Non-convex</a:t>
              </a:r>
              <a:r>
                <a:rPr lang="en-US" altLang="zh-CN" b="1">
                  <a:latin typeface="Arial Semibold" charset="0"/>
                  <a:ea typeface="PingFang SC Semibold" panose="020B0400000000000000" charset="-122"/>
                  <a:cs typeface="Arial Semibold" charset="0"/>
                </a:rPr>
                <a:t> </a:t>
              </a:r>
              <a:r>
                <a:rPr lang="en-US" altLang="zh-CN" b="1">
                  <a:solidFill>
                    <a:schemeClr val="accent6"/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  <a:sym typeface="+mn-ea"/>
                </a:rPr>
                <a:t>QCQP</a:t>
              </a:r>
              <a:endParaRPr lang="en-US" altLang="zh-CN" b="1">
                <a:solidFill>
                  <a:schemeClr val="accent6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endParaRPr>
            </a:p>
          </p:txBody>
        </p:sp>
        <p:sp>
          <p:nvSpPr>
            <p:cNvPr id="319" name="文本框 318"/>
            <p:cNvSpPr txBox="1"/>
            <p:nvPr/>
          </p:nvSpPr>
          <p:spPr>
            <a:xfrm>
              <a:off x="42090" y="11395"/>
              <a:ext cx="33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latin typeface="Arial Bold" panose="020B0604020202090204" charset="0"/>
                  <a:ea typeface="PingFang SC Semibold" panose="020B0400000000000000" charset="-122"/>
                  <a:cs typeface="Arial Bold" panose="020B0604020202090204" charset="0"/>
                </a:rPr>
                <a:t>Convex</a:t>
              </a:r>
              <a:r>
                <a:rPr lang="en-US" altLang="zh-CN" b="1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 </a:t>
              </a:r>
              <a:r>
                <a:rPr lang="en-US" altLang="zh-CN" b="1">
                  <a:solidFill>
                    <a:schemeClr val="accent5"/>
                  </a:solidFill>
                  <a:latin typeface="Arial Bold" panose="020B0604020202090204" charset="0"/>
                  <a:ea typeface="PingFang SC Semibold" panose="020B0400000000000000" charset="-122"/>
                  <a:cs typeface="Arial Bold" panose="020B0604020202090204" charset="0"/>
                  <a:sym typeface="+mn-ea"/>
                </a:rPr>
                <a:t>SDP Dual</a:t>
              </a:r>
              <a:endParaRPr lang="en-US" altLang="zh-CN" b="1">
                <a:solidFill>
                  <a:schemeClr val="accent5"/>
                </a:solidFill>
                <a:latin typeface="Arial Bold" panose="020B0604020202090204" charset="0"/>
                <a:ea typeface="PingFang SC Semibold" panose="020B0400000000000000" charset="-122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20" name="任意多边形 319"/>
            <p:cNvSpPr/>
            <p:nvPr/>
          </p:nvSpPr>
          <p:spPr>
            <a:xfrm>
              <a:off x="37426" y="7309"/>
              <a:ext cx="5251" cy="3937"/>
            </a:xfrm>
            <a:custGeom>
              <a:avLst/>
              <a:gdLst>
                <a:gd name="connsiteX0" fmla="*/ 0 w 5251"/>
                <a:gd name="connsiteY0" fmla="*/ 17 h 2600"/>
                <a:gd name="connsiteX1" fmla="*/ 289 w 5251"/>
                <a:gd name="connsiteY1" fmla="*/ 1138 h 2600"/>
                <a:gd name="connsiteX2" fmla="*/ 510 w 5251"/>
                <a:gd name="connsiteY2" fmla="*/ 1648 h 2600"/>
                <a:gd name="connsiteX3" fmla="*/ 807 w 5251"/>
                <a:gd name="connsiteY3" fmla="*/ 2107 h 2600"/>
                <a:gd name="connsiteX4" fmla="*/ 1147 w 5251"/>
                <a:gd name="connsiteY4" fmla="*/ 2404 h 2600"/>
                <a:gd name="connsiteX5" fmla="*/ 1436 w 5251"/>
                <a:gd name="connsiteY5" fmla="*/ 2549 h 2600"/>
                <a:gd name="connsiteX6" fmla="*/ 1878 w 5251"/>
                <a:gd name="connsiteY6" fmla="*/ 2600 h 2600"/>
                <a:gd name="connsiteX7" fmla="*/ 2264 w 5251"/>
                <a:gd name="connsiteY7" fmla="*/ 2559 h 2600"/>
                <a:gd name="connsiteX8" fmla="*/ 2770 w 5251"/>
                <a:gd name="connsiteY8" fmla="*/ 2421 h 2600"/>
                <a:gd name="connsiteX9" fmla="*/ 3050 w 5251"/>
                <a:gd name="connsiteY9" fmla="*/ 2302 h 2600"/>
                <a:gd name="connsiteX10" fmla="*/ 3679 w 5251"/>
                <a:gd name="connsiteY10" fmla="*/ 1963 h 2600"/>
                <a:gd name="connsiteX11" fmla="*/ 4265 w 5251"/>
                <a:gd name="connsiteY11" fmla="*/ 1427 h 2600"/>
                <a:gd name="connsiteX12" fmla="*/ 4987 w 5251"/>
                <a:gd name="connsiteY12" fmla="*/ 535 h 2600"/>
                <a:gd name="connsiteX13" fmla="*/ 5251 w 5251"/>
                <a:gd name="connsiteY13" fmla="*/ 0 h 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1" h="2600">
                  <a:moveTo>
                    <a:pt x="0" y="17"/>
                  </a:moveTo>
                  <a:cubicBezTo>
                    <a:pt x="53" y="231"/>
                    <a:pt x="187" y="812"/>
                    <a:pt x="289" y="1138"/>
                  </a:cubicBezTo>
                  <a:cubicBezTo>
                    <a:pt x="391" y="1464"/>
                    <a:pt x="406" y="1454"/>
                    <a:pt x="510" y="1648"/>
                  </a:cubicBezTo>
                  <a:cubicBezTo>
                    <a:pt x="614" y="1842"/>
                    <a:pt x="680" y="1956"/>
                    <a:pt x="807" y="2107"/>
                  </a:cubicBezTo>
                  <a:cubicBezTo>
                    <a:pt x="934" y="2258"/>
                    <a:pt x="1021" y="2316"/>
                    <a:pt x="1147" y="2404"/>
                  </a:cubicBezTo>
                  <a:cubicBezTo>
                    <a:pt x="1273" y="2492"/>
                    <a:pt x="1334" y="2510"/>
                    <a:pt x="1436" y="2549"/>
                  </a:cubicBezTo>
                  <a:cubicBezTo>
                    <a:pt x="1538" y="2588"/>
                    <a:pt x="1762" y="2598"/>
                    <a:pt x="1878" y="2600"/>
                  </a:cubicBezTo>
                  <a:cubicBezTo>
                    <a:pt x="1994" y="2602"/>
                    <a:pt x="2086" y="2595"/>
                    <a:pt x="2264" y="2559"/>
                  </a:cubicBezTo>
                  <a:cubicBezTo>
                    <a:pt x="2442" y="2523"/>
                    <a:pt x="2607" y="2482"/>
                    <a:pt x="2770" y="2421"/>
                  </a:cubicBezTo>
                  <a:cubicBezTo>
                    <a:pt x="2933" y="2360"/>
                    <a:pt x="2868" y="2394"/>
                    <a:pt x="3050" y="2302"/>
                  </a:cubicBezTo>
                  <a:cubicBezTo>
                    <a:pt x="3232" y="2210"/>
                    <a:pt x="3436" y="2138"/>
                    <a:pt x="3679" y="1963"/>
                  </a:cubicBezTo>
                  <a:cubicBezTo>
                    <a:pt x="3922" y="1788"/>
                    <a:pt x="4003" y="1713"/>
                    <a:pt x="4265" y="1427"/>
                  </a:cubicBezTo>
                  <a:cubicBezTo>
                    <a:pt x="4527" y="1141"/>
                    <a:pt x="4790" y="820"/>
                    <a:pt x="4987" y="535"/>
                  </a:cubicBezTo>
                  <a:cubicBezTo>
                    <a:pt x="5184" y="250"/>
                    <a:pt x="5213" y="89"/>
                    <a:pt x="5251" y="0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1" name="文本框 320"/>
            <p:cNvSpPr txBox="1"/>
            <p:nvPr/>
          </p:nvSpPr>
          <p:spPr>
            <a:xfrm>
              <a:off x="41198" y="10504"/>
              <a:ext cx="428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latin typeface="Arial Bold" panose="020B0604020202090204" charset="0"/>
                  <a:ea typeface="PingFang SC Semibold" panose="020B0400000000000000" charset="-122"/>
                  <a:cs typeface="Arial Bold" panose="020B0604020202090204" charset="0"/>
                </a:rPr>
                <a:t>Convex</a:t>
              </a:r>
              <a:r>
                <a:rPr lang="en-US" altLang="zh-CN" b="1">
                  <a:solidFill>
                    <a:schemeClr val="bg1"/>
                  </a:solidFill>
                  <a:latin typeface="Arial Bold" panose="020B0604020202090204" charset="0"/>
                  <a:cs typeface="Arial Bold" panose="020B0604020202090204" charset="0"/>
                </a:rPr>
                <a:t> </a:t>
              </a:r>
              <a:r>
                <a:rPr lang="en-US" altLang="zh-CN" b="1">
                  <a:solidFill>
                    <a:schemeClr val="accent2"/>
                  </a:solidFill>
                  <a:latin typeface="Arial Bold" panose="020B0604020202090204" charset="0"/>
                  <a:ea typeface="PingFang SC Semibold" panose="020B0400000000000000" charset="-122"/>
                  <a:cs typeface="Arial Bold" panose="020B0604020202090204" charset="0"/>
                  <a:sym typeface="+mn-ea"/>
                </a:rPr>
                <a:t>SDP Dual Dual</a:t>
              </a:r>
              <a:endParaRPr lang="en-US" altLang="zh-CN" b="1">
                <a:solidFill>
                  <a:schemeClr val="accent2"/>
                </a:solidFill>
                <a:latin typeface="Arial Bold" panose="020B0604020202090204" charset="0"/>
                <a:ea typeface="PingFang SC Semibold" panose="020B0400000000000000" charset="-122"/>
                <a:cs typeface="Arial Bold" panose="020B0604020202090204" charset="0"/>
                <a:sym typeface="+mn-ea"/>
              </a:endParaRPr>
            </a:p>
          </p:txBody>
        </p:sp>
      </p:grpSp>
      <p:grpSp>
        <p:nvGrpSpPr>
          <p:cNvPr id="325" name="组合 324"/>
          <p:cNvGrpSpPr/>
          <p:nvPr/>
        </p:nvGrpSpPr>
        <p:grpSpPr>
          <a:xfrm>
            <a:off x="19647535" y="7603490"/>
            <a:ext cx="4595495" cy="1658620"/>
            <a:chOff x="29916" y="12218"/>
            <a:chExt cx="7237" cy="2612"/>
          </a:xfrm>
        </p:grpSpPr>
        <p:pic>
          <p:nvPicPr>
            <p:cNvPr id="309" name="图片 308" descr="截屏2025-05-31 14.26.3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9917" y="12748"/>
              <a:ext cx="7236" cy="2081"/>
            </a:xfrm>
            <a:prstGeom prst="rect">
              <a:avLst/>
            </a:prstGeom>
          </p:spPr>
        </p:pic>
        <p:sp>
          <p:nvSpPr>
            <p:cNvPr id="324" name="矩形 323"/>
            <p:cNvSpPr/>
            <p:nvPr/>
          </p:nvSpPr>
          <p:spPr>
            <a:xfrm>
              <a:off x="29916" y="12218"/>
              <a:ext cx="7227" cy="2612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t" anchorCtr="0"/>
            <a:p>
              <a:pPr algn="ctr"/>
              <a:r>
                <a:rPr lang="en-US" altLang="zh-CN" b="1">
                  <a:solidFill>
                    <a:schemeClr val="accent2"/>
                  </a:solidFill>
                  <a:latin typeface="Arial Bold" panose="020B0604020202090204" charset="0"/>
                  <a:ea typeface="PingFang SC Semibold" panose="020B0400000000000000" charset="-122"/>
                  <a:cs typeface="Arial Bold" panose="020B0604020202090204" charset="0"/>
                  <a:sym typeface="+mn-ea"/>
                </a:rPr>
                <a:t>SDP Dual Dual</a:t>
              </a:r>
              <a:endParaRPr lang="zh-CN" altLang="en-US"/>
            </a:p>
          </p:txBody>
        </p:sp>
      </p:grpSp>
      <p:grpSp>
        <p:nvGrpSpPr>
          <p:cNvPr id="328" name="组合 327"/>
          <p:cNvGrpSpPr/>
          <p:nvPr/>
        </p:nvGrpSpPr>
        <p:grpSpPr>
          <a:xfrm>
            <a:off x="21637625" y="4285615"/>
            <a:ext cx="2598420" cy="1796415"/>
            <a:chOff x="34075" y="6749"/>
            <a:chExt cx="4092" cy="2829"/>
          </a:xfrm>
        </p:grpSpPr>
        <p:pic>
          <p:nvPicPr>
            <p:cNvPr id="310" name="图片 309" descr="截屏2025-05-31 14.38.28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075" y="7308"/>
              <a:ext cx="4093" cy="2271"/>
            </a:xfrm>
            <a:prstGeom prst="rect">
              <a:avLst/>
            </a:prstGeom>
          </p:spPr>
        </p:pic>
        <p:sp>
          <p:nvSpPr>
            <p:cNvPr id="326" name="矩形 325"/>
            <p:cNvSpPr/>
            <p:nvPr/>
          </p:nvSpPr>
          <p:spPr>
            <a:xfrm>
              <a:off x="34075" y="6749"/>
              <a:ext cx="4092" cy="2776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t" anchorCtr="0"/>
            <a:p>
              <a:pPr algn="ctr"/>
              <a:r>
                <a:rPr lang="en-US" altLang="zh-CN" b="1">
                  <a:solidFill>
                    <a:schemeClr val="accent5"/>
                  </a:solidFill>
                  <a:latin typeface="Arial Bold" panose="020B0604020202090204" charset="0"/>
                  <a:ea typeface="PingFang SC Semibold" panose="020B0400000000000000" charset="-122"/>
                  <a:cs typeface="Arial Bold" panose="020B0604020202090204" charset="0"/>
                  <a:sym typeface="+mn-ea"/>
                </a:rPr>
                <a:t>SDP Dual</a:t>
              </a:r>
              <a:endParaRPr lang="zh-CN" altLang="en-US"/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13539470" y="4428490"/>
            <a:ext cx="4064000" cy="1367155"/>
            <a:chOff x="21322" y="6974"/>
            <a:chExt cx="6400" cy="2153"/>
          </a:xfrm>
        </p:grpSpPr>
        <p:pic>
          <p:nvPicPr>
            <p:cNvPr id="312" name="图片 311" descr="截屏2025-05-31 14.26.10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1322" y="7563"/>
              <a:ext cx="6392" cy="1564"/>
            </a:xfrm>
            <a:prstGeom prst="rect">
              <a:avLst/>
            </a:prstGeom>
          </p:spPr>
        </p:pic>
        <p:sp>
          <p:nvSpPr>
            <p:cNvPr id="327" name="矩形 326"/>
            <p:cNvSpPr/>
            <p:nvPr/>
          </p:nvSpPr>
          <p:spPr>
            <a:xfrm>
              <a:off x="21322" y="6974"/>
              <a:ext cx="6400" cy="2153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t" anchorCtr="0"/>
            <a:p>
              <a:pPr algn="ctr"/>
              <a:r>
                <a:rPr lang="en-US" altLang="zh-CN" b="1">
                  <a:solidFill>
                    <a:schemeClr val="accent6"/>
                  </a:solidFill>
                  <a:latin typeface="Arial Semibold" charset="0"/>
                  <a:ea typeface="PingFang SC Semibold" panose="020B0400000000000000" charset="-122"/>
                  <a:cs typeface="Arial Semibold" charset="0"/>
                  <a:sym typeface="+mn-ea"/>
                </a:rPr>
                <a:t>QCQP</a:t>
              </a:r>
              <a:endParaRPr lang="zh-CN" altLang="en-US"/>
            </a:p>
          </p:txBody>
        </p:sp>
      </p:grpSp>
      <p:cxnSp>
        <p:nvCxnSpPr>
          <p:cNvPr id="330" name="直接箭头连接符 329"/>
          <p:cNvCxnSpPr/>
          <p:nvPr/>
        </p:nvCxnSpPr>
        <p:spPr>
          <a:xfrm>
            <a:off x="18080355" y="5264150"/>
            <a:ext cx="3312160" cy="0"/>
          </a:xfrm>
          <a:prstGeom prst="straightConnector1">
            <a:avLst/>
          </a:prstGeom>
          <a:ln w="76200">
            <a:gradFill>
              <a:gsLst>
                <a:gs pos="13000">
                  <a:schemeClr val="accent6"/>
                </a:gs>
                <a:gs pos="78000">
                  <a:srgbClr val="30C0B4"/>
                </a:gs>
              </a:gsLst>
              <a:lin ang="0" scaled="0"/>
            </a:gra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1" name="文本框 330"/>
          <p:cNvSpPr txBox="1"/>
          <p:nvPr/>
        </p:nvSpPr>
        <p:spPr>
          <a:xfrm>
            <a:off x="18079720" y="4819650"/>
            <a:ext cx="3312795" cy="4191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Lagrangian Duality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cxnSp>
        <p:nvCxnSpPr>
          <p:cNvPr id="332" name="直接箭头连接符 331"/>
          <p:cNvCxnSpPr/>
          <p:nvPr/>
        </p:nvCxnSpPr>
        <p:spPr>
          <a:xfrm>
            <a:off x="22778085" y="6169025"/>
            <a:ext cx="0" cy="1322070"/>
          </a:xfrm>
          <a:prstGeom prst="straightConnector1">
            <a:avLst/>
          </a:prstGeom>
          <a:ln w="76200">
            <a:gradFill>
              <a:gsLst>
                <a:gs pos="13000">
                  <a:srgbClr val="EE822F"/>
                </a:gs>
                <a:gs pos="86000">
                  <a:srgbClr val="30C0B4"/>
                </a:gs>
              </a:gsLst>
              <a:lin ang="16200000" scaled="0"/>
            </a:gra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3" name="文本框 332"/>
          <p:cNvSpPr txBox="1"/>
          <p:nvPr/>
        </p:nvSpPr>
        <p:spPr>
          <a:xfrm>
            <a:off x="22778085" y="6491605"/>
            <a:ext cx="1458595" cy="685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Lagrangian 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Duality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cxnSp>
        <p:nvCxnSpPr>
          <p:cNvPr id="334" name="直接箭头连接符 333"/>
          <p:cNvCxnSpPr/>
          <p:nvPr/>
        </p:nvCxnSpPr>
        <p:spPr>
          <a:xfrm>
            <a:off x="15396845" y="5911850"/>
            <a:ext cx="6380480" cy="1531620"/>
          </a:xfrm>
          <a:prstGeom prst="straightConnector1">
            <a:avLst/>
          </a:prstGeom>
          <a:ln w="76200">
            <a:gradFill>
              <a:gsLst>
                <a:gs pos="13000">
                  <a:srgbClr val="EE822F"/>
                </a:gs>
                <a:gs pos="86000">
                  <a:srgbClr val="CF495F"/>
                </a:gs>
              </a:gsLst>
              <a:lin ang="16200000" scaled="0"/>
            </a:gra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5" name="文本框 334"/>
          <p:cNvSpPr txBox="1"/>
          <p:nvPr/>
        </p:nvSpPr>
        <p:spPr>
          <a:xfrm rot="840000">
            <a:off x="17788255" y="6374765"/>
            <a:ext cx="2499360" cy="685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Convex Relaxation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cxnSp>
        <p:nvCxnSpPr>
          <p:cNvPr id="336" name="直接箭头连接符 335"/>
          <p:cNvCxnSpPr/>
          <p:nvPr/>
        </p:nvCxnSpPr>
        <p:spPr>
          <a:xfrm>
            <a:off x="15396845" y="5911850"/>
            <a:ext cx="0" cy="1877695"/>
          </a:xfrm>
          <a:prstGeom prst="straightConnector1">
            <a:avLst/>
          </a:prstGeom>
          <a:ln w="76200">
            <a:solidFill>
              <a:srgbClr val="CF495F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7" name="文本框 336"/>
          <p:cNvSpPr txBox="1"/>
          <p:nvPr/>
        </p:nvSpPr>
        <p:spPr>
          <a:xfrm>
            <a:off x="13760450" y="6717665"/>
            <a:ext cx="1458595" cy="4591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Equivalent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cxnSp>
        <p:nvCxnSpPr>
          <p:cNvPr id="338" name="直接箭头连接符 337"/>
          <p:cNvCxnSpPr/>
          <p:nvPr/>
        </p:nvCxnSpPr>
        <p:spPr>
          <a:xfrm>
            <a:off x="17712055" y="8674735"/>
            <a:ext cx="1731645" cy="0"/>
          </a:xfrm>
          <a:prstGeom prst="straightConnector1">
            <a:avLst/>
          </a:prstGeom>
          <a:ln w="76200">
            <a:gradFill>
              <a:gsLst>
                <a:gs pos="13000">
                  <a:srgbClr val="EE822F"/>
                </a:gs>
                <a:gs pos="86000">
                  <a:srgbClr val="CF495F"/>
                </a:gs>
              </a:gsLst>
              <a:lin ang="16200000" scaled="0"/>
            </a:gra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9" name="文本框 338"/>
          <p:cNvSpPr txBox="1"/>
          <p:nvPr/>
        </p:nvSpPr>
        <p:spPr>
          <a:xfrm>
            <a:off x="17337405" y="8023225"/>
            <a:ext cx="2499360" cy="685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Rank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  <a:p>
            <a:pPr algn="ctr"/>
            <a:r>
              <a:rPr lang="en-US" altLang="zh-CN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Relaxation</a:t>
            </a:r>
            <a:endParaRPr lang="en-US" altLang="zh-CN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pic>
        <p:nvPicPr>
          <p:cNvPr id="340" name="图片 339" descr="Q_exampl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76680" y="14705965"/>
            <a:ext cx="2533015" cy="1845945"/>
          </a:xfrm>
          <a:prstGeom prst="rect">
            <a:avLst/>
          </a:prstGeom>
        </p:spPr>
      </p:pic>
      <p:pic>
        <p:nvPicPr>
          <p:cNvPr id="341" name="图片 340" descr="DN_example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609695" y="14705965"/>
            <a:ext cx="2448560" cy="1845310"/>
          </a:xfrm>
          <a:prstGeom prst="rect">
            <a:avLst/>
          </a:prstGeom>
        </p:spPr>
      </p:pic>
      <p:sp>
        <p:nvSpPr>
          <p:cNvPr id="343" name="矩形 342"/>
          <p:cNvSpPr/>
          <p:nvPr/>
        </p:nvSpPr>
        <p:spPr>
          <a:xfrm>
            <a:off x="23905845" y="12030075"/>
            <a:ext cx="5032375" cy="346900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en-US" altLang="zh-CN" sz="2400" b="1">
                <a:solidFill>
                  <a:schemeClr val="accent6"/>
                </a:solidFill>
                <a:latin typeface="Arial Bold" panose="020B0604020202090204" charset="0"/>
                <a:ea typeface="PingFang SC Semibold" panose="020B0400000000000000" charset="-122"/>
                <a:cs typeface="Arial Bold" panose="020B0604020202090204" charset="0"/>
                <a:sym typeface="+mn-ea"/>
              </a:rPr>
              <a:t>QCQP Problem</a:t>
            </a:r>
            <a:endParaRPr lang="en-US" altLang="zh-CN" sz="2400" b="1">
              <a:solidFill>
                <a:schemeClr val="accent6"/>
              </a:solidFill>
              <a:latin typeface="Arial Bold" panose="020B0604020202090204" charset="0"/>
              <a:ea typeface="PingFang SC Semibold" panose="020B0400000000000000" charset="-122"/>
              <a:cs typeface="Arial Bold" panose="020B0604020202090204" charset="0"/>
              <a:sym typeface="+mn-ea"/>
            </a:endParaRPr>
          </a:p>
        </p:txBody>
      </p:sp>
      <p:pic>
        <p:nvPicPr>
          <p:cNvPr id="301" name="图片 300" descr="截屏2025-05-22 14.27.16"/>
          <p:cNvPicPr>
            <a:picLocks noChangeAspect="1"/>
          </p:cNvPicPr>
          <p:nvPr/>
        </p:nvPicPr>
        <p:blipFill>
          <a:blip r:embed="rId26"/>
          <a:srcRect b="8125"/>
          <a:stretch>
            <a:fillRect/>
          </a:stretch>
        </p:blipFill>
        <p:spPr>
          <a:xfrm>
            <a:off x="23905845" y="12482830"/>
            <a:ext cx="5032375" cy="3015615"/>
          </a:xfrm>
          <a:prstGeom prst="rect">
            <a:avLst/>
          </a:prstGeom>
        </p:spPr>
      </p:pic>
      <p:cxnSp>
        <p:nvCxnSpPr>
          <p:cNvPr id="344" name="直接箭头连接符 343"/>
          <p:cNvCxnSpPr/>
          <p:nvPr/>
        </p:nvCxnSpPr>
        <p:spPr>
          <a:xfrm>
            <a:off x="19648805" y="14016355"/>
            <a:ext cx="3636645" cy="0"/>
          </a:xfrm>
          <a:prstGeom prst="straightConnector1">
            <a:avLst/>
          </a:prstGeom>
          <a:ln w="76200">
            <a:gradFill>
              <a:gsLst>
                <a:gs pos="89000">
                  <a:schemeClr val="accent6"/>
                </a:gs>
                <a:gs pos="20000">
                  <a:srgbClr val="4874CB"/>
                </a:gs>
              </a:gsLst>
              <a:lin ang="0" scaled="0"/>
            </a:gra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5" name="文本框 344"/>
          <p:cNvSpPr txBox="1"/>
          <p:nvPr/>
        </p:nvSpPr>
        <p:spPr>
          <a:xfrm>
            <a:off x="19443700" y="13361035"/>
            <a:ext cx="4009390" cy="547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From QCQO to SDP</a:t>
            </a:r>
            <a:endParaRPr lang="en-US" altLang="zh-CN" sz="2800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sp>
        <p:nvSpPr>
          <p:cNvPr id="346" name="矩形 345"/>
          <p:cNvSpPr/>
          <p:nvPr/>
        </p:nvSpPr>
        <p:spPr>
          <a:xfrm>
            <a:off x="14003655" y="18112740"/>
            <a:ext cx="5160010" cy="273113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en-US" altLang="zh-CN" sz="2400" b="1">
                <a:solidFill>
                  <a:schemeClr val="accent4"/>
                </a:solidFill>
                <a:latin typeface="Arial Bold" panose="020B0604020202090204" charset="0"/>
                <a:ea typeface="PingFang SC Semibold" panose="020B0400000000000000" charset="-122"/>
                <a:cs typeface="Arial Bold" panose="020B0604020202090204" charset="0"/>
                <a:sym typeface="+mn-ea"/>
              </a:rPr>
              <a:t>Iterative SDP Solver: </a:t>
            </a:r>
            <a:r>
              <a:rPr lang="en-US" altLang="zh-CN" sz="2800" b="1" i="1">
                <a:solidFill>
                  <a:schemeClr val="accent4"/>
                </a:solidFill>
                <a:latin typeface="Arial Bold Italic" panose="020B0604020202090204" charset="0"/>
                <a:ea typeface="PingFang SC Semibold" panose="020B0400000000000000" charset="-122"/>
                <a:cs typeface="Arial Bold Italic" panose="020B0604020202090204" charset="0"/>
                <a:sym typeface="+mn-ea"/>
              </a:rPr>
              <a:t>GlobustVP</a:t>
            </a:r>
            <a:endParaRPr lang="en-US" altLang="zh-CN" sz="2800" b="1" i="1">
              <a:solidFill>
                <a:schemeClr val="accent4"/>
              </a:solidFill>
              <a:latin typeface="Arial Bold Italic" panose="020B0604020202090204" charset="0"/>
              <a:ea typeface="PingFang SC Semibold" panose="020B0400000000000000" charset="-122"/>
              <a:cs typeface="Arial Bold Italic" panose="020B0604020202090204" charset="0"/>
              <a:sym typeface="+mn-ea"/>
            </a:endParaRPr>
          </a:p>
        </p:txBody>
      </p:sp>
      <p:pic>
        <p:nvPicPr>
          <p:cNvPr id="307" name="图片 306" descr="截屏2025-05-22 14.27.49"/>
          <p:cNvPicPr>
            <a:picLocks noChangeAspect="1"/>
          </p:cNvPicPr>
          <p:nvPr/>
        </p:nvPicPr>
        <p:blipFill>
          <a:blip r:embed="rId27"/>
          <a:srcRect b="11754"/>
          <a:stretch>
            <a:fillRect/>
          </a:stretch>
        </p:blipFill>
        <p:spPr>
          <a:xfrm>
            <a:off x="14076680" y="18714720"/>
            <a:ext cx="5032375" cy="2063750"/>
          </a:xfrm>
          <a:prstGeom prst="rect">
            <a:avLst/>
          </a:prstGeom>
        </p:spPr>
      </p:pic>
      <p:sp>
        <p:nvSpPr>
          <p:cNvPr id="347" name="矩形 346"/>
          <p:cNvSpPr/>
          <p:nvPr/>
        </p:nvSpPr>
        <p:spPr>
          <a:xfrm>
            <a:off x="23905845" y="17814290"/>
            <a:ext cx="5032375" cy="302958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0"/>
          <a:p>
            <a:pPr algn="ctr"/>
            <a:r>
              <a:rPr lang="en-US" altLang="zh-CN" sz="2400" b="1">
                <a:solidFill>
                  <a:schemeClr val="accent2"/>
                </a:solidFill>
                <a:latin typeface="Arial Bold" panose="020B0604020202090204" charset="0"/>
                <a:ea typeface="PingFang SC Semibold" panose="020B0400000000000000" charset="-122"/>
                <a:cs typeface="Arial Bold" panose="020B0604020202090204" charset="0"/>
                <a:sym typeface="+mn-ea"/>
              </a:rPr>
              <a:t>SDP Problem</a:t>
            </a:r>
            <a:endParaRPr lang="en-US" altLang="zh-CN" sz="2400" b="1">
              <a:solidFill>
                <a:schemeClr val="accent2"/>
              </a:solidFill>
              <a:latin typeface="Arial Bold" panose="020B0604020202090204" charset="0"/>
              <a:ea typeface="PingFang SC Semibold" panose="020B0400000000000000" charset="-122"/>
              <a:cs typeface="Arial Bold" panose="020B0604020202090204" charset="0"/>
              <a:sym typeface="+mn-ea"/>
            </a:endParaRPr>
          </a:p>
        </p:txBody>
      </p:sp>
      <p:pic>
        <p:nvPicPr>
          <p:cNvPr id="304" name="图片 303" descr="截屏2025-05-22 14.27.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4109680" y="18381980"/>
            <a:ext cx="4594225" cy="2364740"/>
          </a:xfrm>
          <a:prstGeom prst="rect">
            <a:avLst/>
          </a:prstGeom>
        </p:spPr>
      </p:pic>
      <p:cxnSp>
        <p:nvCxnSpPr>
          <p:cNvPr id="348" name="直接连接符 347"/>
          <p:cNvCxnSpPr/>
          <p:nvPr/>
        </p:nvCxnSpPr>
        <p:spPr>
          <a:xfrm>
            <a:off x="13544550" y="10619105"/>
            <a:ext cx="16082645" cy="0"/>
          </a:xfrm>
          <a:prstGeom prst="line">
            <a:avLst/>
          </a:prstGeom>
          <a:ln w="76200"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9" name="直接箭头连接符 348"/>
          <p:cNvCxnSpPr/>
          <p:nvPr/>
        </p:nvCxnSpPr>
        <p:spPr>
          <a:xfrm>
            <a:off x="25925145" y="15809595"/>
            <a:ext cx="0" cy="1688465"/>
          </a:xfrm>
          <a:prstGeom prst="straightConnector1">
            <a:avLst/>
          </a:prstGeom>
          <a:ln w="76200">
            <a:gradFill>
              <a:gsLst>
                <a:gs pos="89000">
                  <a:schemeClr val="accent6"/>
                </a:gs>
                <a:gs pos="20000">
                  <a:srgbClr val="EE822F"/>
                </a:gs>
              </a:gsLst>
              <a:lin ang="16200000" scaled="0"/>
            </a:gra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0" name="文本框 349"/>
          <p:cNvSpPr txBox="1"/>
          <p:nvPr/>
        </p:nvSpPr>
        <p:spPr>
          <a:xfrm>
            <a:off x="25715595" y="16148685"/>
            <a:ext cx="2721610" cy="9950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Convex </a:t>
            </a:r>
            <a:endParaRPr lang="en-US" altLang="zh-CN" sz="2800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  <a:p>
            <a:pPr algn="ctr"/>
            <a:r>
              <a:rPr lang="en-US" altLang="zh-CN" sz="2800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Relaxation</a:t>
            </a:r>
            <a:endParaRPr lang="en-US" altLang="zh-CN" sz="2800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  <p:cxnSp>
        <p:nvCxnSpPr>
          <p:cNvPr id="351" name="直接箭头连接符 350"/>
          <p:cNvCxnSpPr/>
          <p:nvPr/>
        </p:nvCxnSpPr>
        <p:spPr>
          <a:xfrm>
            <a:off x="19648805" y="19393535"/>
            <a:ext cx="3636645" cy="0"/>
          </a:xfrm>
          <a:prstGeom prst="straightConnector1">
            <a:avLst/>
          </a:prstGeom>
          <a:ln w="76200">
            <a:gradFill>
              <a:gsLst>
                <a:gs pos="89000">
                  <a:srgbClr val="EE822F"/>
                </a:gs>
                <a:gs pos="20000">
                  <a:schemeClr val="accent4"/>
                </a:gs>
              </a:gsLst>
              <a:lin ang="0" scaled="0"/>
            </a:gra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2" name="文本框 351"/>
          <p:cNvSpPr txBox="1"/>
          <p:nvPr/>
        </p:nvSpPr>
        <p:spPr>
          <a:xfrm>
            <a:off x="19443700" y="18714720"/>
            <a:ext cx="4009390" cy="5473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Arial Semibold" charset="0"/>
                <a:ea typeface="PingFang SC Semibold" panose="020B0400000000000000" charset="-122"/>
                <a:cs typeface="Arial Semibold" charset="0"/>
                <a:sym typeface="+mn-ea"/>
              </a:rPr>
              <a:t>Iterative Solver</a:t>
            </a:r>
            <a:endParaRPr lang="en-US" altLang="zh-CN" sz="2800" b="1">
              <a:solidFill>
                <a:schemeClr val="bg1"/>
              </a:solidFill>
              <a:latin typeface="Arial Semibold" charset="0"/>
              <a:ea typeface="PingFang SC Semibold" panose="020B0400000000000000" charset="-122"/>
              <a:cs typeface="Arial Semibold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36" grpId="0"/>
      <p:bldP spid="83" grpId="1"/>
      <p:bldP spid="136" grpId="1"/>
      <p:bldP spid="82" grpId="0"/>
      <p:bldP spid="82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1781</Words>
  <Application>WPS 演示</Application>
  <PresentationFormat>Custom</PresentationFormat>
  <Paragraphs>202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9" baseType="lpstr">
      <vt:lpstr>Arial</vt:lpstr>
      <vt:lpstr>宋体</vt:lpstr>
      <vt:lpstr>Wingdings</vt:lpstr>
      <vt:lpstr>Arial</vt:lpstr>
      <vt:lpstr>MS PGothic</vt:lpstr>
      <vt:lpstr>Thonburi</vt:lpstr>
      <vt:lpstr>Calibri</vt:lpstr>
      <vt:lpstr>Times New Roman</vt:lpstr>
      <vt:lpstr>MS PGothic</vt:lpstr>
      <vt:lpstr>Helvetica Neue</vt:lpstr>
      <vt:lpstr>微软雅黑</vt:lpstr>
      <vt:lpstr>汉仪旗黑</vt:lpstr>
      <vt:lpstr>宋体</vt:lpstr>
      <vt:lpstr>Arial Unicode MS</vt:lpstr>
      <vt:lpstr>DejaVu Sans</vt:lpstr>
      <vt:lpstr>苹方-简</vt:lpstr>
      <vt:lpstr>汉仪书宋二KW</vt:lpstr>
      <vt:lpstr>MS PGothic</vt:lpstr>
      <vt:lpstr>Times New Roman</vt:lpstr>
      <vt:lpstr>Wingdings</vt:lpstr>
      <vt:lpstr>Arial Regular</vt:lpstr>
      <vt:lpstr>PingFang SC Semibold</vt:lpstr>
      <vt:lpstr>Arial Bold</vt:lpstr>
      <vt:lpstr>Arial Semibold</vt:lpstr>
      <vt:lpstr>PingFang SC</vt:lpstr>
      <vt:lpstr>Apple Symbols</vt:lpstr>
      <vt:lpstr>Arial Bold Italic</vt:lpstr>
      <vt:lpstr>1_空白设计模板</vt:lpstr>
      <vt:lpstr>PowerPoint 演示文稿</vt:lpstr>
    </vt:vector>
  </TitlesOfParts>
  <Company>Univ. of Colorado at Colorado Springs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寒冬行夜人</cp:lastModifiedBy>
  <cp:revision>95</cp:revision>
  <dcterms:created xsi:type="dcterms:W3CDTF">2025-05-31T07:27:55Z</dcterms:created>
  <dcterms:modified xsi:type="dcterms:W3CDTF">2025-05-31T07:27:55Z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Univ. of Colorado at Colorado Springs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  <property fmtid="{D5CDD505-2E9C-101B-9397-08002B2CF9AE}" pid="13" name="ICV">
    <vt:lpwstr>6C73AC729B3A69C07E1E376899173A52_42</vt:lpwstr>
  </property>
  <property fmtid="{D5CDD505-2E9C-101B-9397-08002B2CF9AE}" pid="14" name="KSOProductBuildVer">
    <vt:lpwstr>2052-7.2.2.8955</vt:lpwstr>
  </property>
</Properties>
</file>